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22"/>
  </p:notesMasterIdLst>
  <p:handoutMasterIdLst>
    <p:handoutMasterId r:id="rId23"/>
  </p:handoutMasterIdLst>
  <p:sldIdLst>
    <p:sldId id="292" r:id="rId5"/>
    <p:sldId id="291" r:id="rId6"/>
    <p:sldId id="295" r:id="rId7"/>
    <p:sldId id="306" r:id="rId8"/>
    <p:sldId id="294" r:id="rId9"/>
    <p:sldId id="304" r:id="rId10"/>
    <p:sldId id="303" r:id="rId11"/>
    <p:sldId id="307" r:id="rId12"/>
    <p:sldId id="302" r:id="rId13"/>
    <p:sldId id="300" r:id="rId14"/>
    <p:sldId id="301" r:id="rId15"/>
    <p:sldId id="299" r:id="rId16"/>
    <p:sldId id="298" r:id="rId17"/>
    <p:sldId id="297" r:id="rId18"/>
    <p:sldId id="296" r:id="rId19"/>
    <p:sldId id="305" r:id="rId20"/>
    <p:sldId id="293" r:id="rId21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39" autoAdjust="0"/>
  </p:normalViewPr>
  <p:slideViewPr>
    <p:cSldViewPr snapToGrid="0">
      <p:cViewPr varScale="1">
        <p:scale>
          <a:sx n="66" d="100"/>
          <a:sy n="66" d="100"/>
        </p:scale>
        <p:origin x="6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25925925925923E-2"/>
          <c:y val="0"/>
          <c:w val="0.94907407407407407"/>
          <c:h val="0.784692671394799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Remissione completa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Ipertensione</c:v>
                </c:pt>
                <c:pt idx="1">
                  <c:v>Dislipidemia</c:v>
                </c:pt>
                <c:pt idx="2">
                  <c:v>OSAS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38.1</c:v>
                </c:pt>
                <c:pt idx="1">
                  <c:v>66.7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4F-42C1-B10F-79B305BC669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A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693270735524257E-2"/>
          <c:y val="4.7743055555555552E-2"/>
          <c:w val="0.95696400625978095"/>
          <c:h val="0.73209344925634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Sleeve gastrectomy</c:v>
                </c:pt>
              </c:strCache>
            </c:strRef>
          </c:tx>
          <c:spPr>
            <a:solidFill>
              <a:srgbClr val="B7C3D6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%EBMIL (ITT)</c:v>
                </c:pt>
                <c:pt idx="1">
                  <c:v>%EBMIL (PP)</c:v>
                </c:pt>
                <c:pt idx="2">
                  <c:v>Remissione T2DM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60.6</c:v>
                </c:pt>
                <c:pt idx="1">
                  <c:v>56.1</c:v>
                </c:pt>
                <c:pt idx="2">
                  <c:v>61.1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3D-45AB-BD09-283AC3BC52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RYGB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%EBMIL (ITT)</c:v>
                </c:pt>
                <c:pt idx="1">
                  <c:v>%EBMIL (PP)</c:v>
                </c:pt>
                <c:pt idx="2">
                  <c:v>Remissione T2DM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65.2</c:v>
                </c:pt>
                <c:pt idx="1">
                  <c:v>65.900000000000006</c:v>
                </c:pt>
                <c:pt idx="2">
                  <c:v>71.400000000000006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3D-45AB-BD09-283AC3BC527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A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4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472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i="0" u="none" strike="noStrike">
                <a:solidFill>
                  <a:srgbClr val="1E2761"/>
                </a:solidFill>
                <a:latin typeface="Arial"/>
              </a:defRPr>
            </a:pPr>
            <a:r>
              <a:rPr lang="it-IT" sz="1200" b="0" i="0" u="none" strike="noStrike">
                <a:solidFill>
                  <a:srgbClr val="1E2761"/>
                </a:solidFill>
                <a:latin typeface="Arial"/>
              </a:rPr>
              <a:t>Nei pazienti con GERD preoperatorio (51.1%)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Esito GERD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7D5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7F8-4958-821E-87A1E6E23175}"/>
              </c:ext>
            </c:extLst>
          </c:dPt>
          <c:dPt>
            <c:idx val="1"/>
            <c:bubble3D val="0"/>
            <c:spPr>
              <a:solidFill>
                <a:srgbClr val="D8DEE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7F8-4958-821E-87A1E6E2317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1200" b="0" i="0" u="none" strike="noStrike">
                        <a:solidFill>
                          <a:schemeClr val="tx2"/>
                        </a:solidFill>
                        <a:latin typeface="Arial"/>
                      </a:defRPr>
                    </a:pPr>
                    <a:fld id="{FF20CD92-C831-437A-8A6A-01CE18EDC7A1}" type="PERCENTAGE">
                      <a:rPr lang="en-US">
                        <a:solidFill>
                          <a:srgbClr val="FFC000"/>
                        </a:solidFill>
                      </a:rPr>
                      <a:pPr>
                        <a:defRPr sz="1200" b="0" i="0" u="none" strike="noStrike">
                          <a:solidFill>
                            <a:schemeClr val="tx2"/>
                          </a:solidFill>
                          <a:latin typeface="Arial"/>
                        </a:defRPr>
                      </a:pPr>
                      <a:t>[PERCENTUALE]</a:t>
                    </a:fld>
                    <a:endParaRPr lang="it-IT"/>
                  </a:p>
                </c:rich>
              </c:tx>
              <c:numFmt formatCode="0%" sourceLinked="0"/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7F8-4958-821E-87A1E6E23175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chemeClr val="tx2"/>
                      </a:solidFill>
                      <a:latin typeface="Arial"/>
                    </a:defRPr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F8-4958-821E-87A1E6E23175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chemeClr val="tx2"/>
                    </a:solidFill>
                    <a:latin typeface="Arial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Risoluzione (69.6%)</c:v>
                </c:pt>
                <c:pt idx="1">
                  <c:v>Persistenza (30.4%)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69.599999999999994</c:v>
                </c:pt>
                <c:pt idx="1">
                  <c:v>30.4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F8-4958-821E-87A1E6E23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5B6472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emf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5053" y="664143"/>
            <a:ext cx="6927650" cy="1079636"/>
          </a:xfrm>
        </p:spPr>
        <p:txBody>
          <a:bodyPr>
            <a:normAutofit/>
          </a:bodyPr>
          <a:lstStyle/>
          <a:p>
            <a:pPr algn="ctr"/>
            <a:r>
              <a:rPr lang="it-IT" sz="2800" dirty="0" err="1"/>
              <a:t>Gastric</a:t>
            </a:r>
            <a:r>
              <a:rPr lang="it-IT" sz="2800" dirty="0"/>
              <a:t> bypass :</a:t>
            </a:r>
            <a:br>
              <a:rPr lang="it-IT" sz="2800" dirty="0"/>
            </a:br>
            <a:r>
              <a:rPr lang="it-IT" sz="2800" dirty="0"/>
              <a:t>perché rimane il punto di riferimento a 20 anni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2257" y="4508500"/>
            <a:ext cx="7055318" cy="1279652"/>
          </a:xfrm>
        </p:spPr>
        <p:txBody>
          <a:bodyPr>
            <a:normAutofit/>
          </a:bodyPr>
          <a:lstStyle/>
          <a:p>
            <a:r>
              <a:rPr lang="it-IT" sz="2000" b="1" dirty="0"/>
              <a:t>AMANDA BELLUZZI,MD</a:t>
            </a:r>
          </a:p>
          <a:p>
            <a:r>
              <a:rPr lang="it-IT" sz="2000" b="1" dirty="0"/>
              <a:t>OSPEDALE S.MARIA DELLA MISERICORDIA, ROVIGO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magine 55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8D4547A8-562B-AD40-24E8-563CF3F6B7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3" b="10481"/>
          <a:stretch>
            <a:fillRect/>
          </a:stretch>
        </p:blipFill>
        <p:spPr>
          <a:xfrm>
            <a:off x="0" y="0"/>
            <a:ext cx="5958038" cy="108765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90BCB132-AD1E-215E-619E-8C0472D70D1B}"/>
              </a:ext>
            </a:extLst>
          </p:cNvPr>
          <p:cNvSpPr/>
          <p:nvPr/>
        </p:nvSpPr>
        <p:spPr>
          <a:xfrm>
            <a:off x="1280160" y="219456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kern="0" spc="2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</a:t>
            </a:r>
            <a:r>
              <a:rPr lang="en-US" sz="1600" b="1" kern="0" spc="200" dirty="0" err="1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percorso</a:t>
            </a:r>
            <a:r>
              <a:rPr lang="en-US" sz="1600" b="1" kern="0" spc="2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kern="0" spc="200" dirty="0" err="1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dall’eminenza</a:t>
            </a:r>
            <a:r>
              <a:rPr lang="en-US" sz="1600" b="1" kern="0" spc="2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kern="0" spc="200" dirty="0" err="1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all’evidenza</a:t>
            </a:r>
            <a:r>
              <a:rPr lang="en-US" sz="1600" b="1" kern="0" spc="2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</a:p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2731C943-2E5E-9205-8D27-3450B924E86D}"/>
              </a:ext>
            </a:extLst>
          </p:cNvPr>
          <p:cNvSpPr/>
          <p:nvPr/>
        </p:nvSpPr>
        <p:spPr>
          <a:xfrm>
            <a:off x="548640" y="1783080"/>
            <a:ext cx="5257800" cy="1600200"/>
          </a:xfrm>
          <a:prstGeom prst="roundRect">
            <a:avLst>
              <a:gd name="adj" fmla="val 4571"/>
            </a:avLst>
          </a:prstGeom>
          <a:solidFill>
            <a:srgbClr val="F7F9FC"/>
          </a:solidFill>
          <a:ln/>
        </p:spPr>
        <p:txBody>
          <a:bodyPr/>
          <a:lstStyle/>
          <a:p>
            <a:endParaRPr lang="it-IT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E817141A-F996-A0FF-05BB-94DDBD3154A9}"/>
              </a:ext>
            </a:extLst>
          </p:cNvPr>
          <p:cNvSpPr/>
          <p:nvPr/>
        </p:nvSpPr>
        <p:spPr>
          <a:xfrm>
            <a:off x="1828800" y="1984248"/>
            <a:ext cx="3794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Durabilità dei risultati</a:t>
            </a:r>
            <a:endParaRPr lang="en-US" sz="15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8D35373C-8FC3-A104-8DCF-D51FFA589F80}"/>
              </a:ext>
            </a:extLst>
          </p:cNvPr>
          <p:cNvSpPr/>
          <p:nvPr/>
        </p:nvSpPr>
        <p:spPr>
          <a:xfrm>
            <a:off x="1828800" y="2441448"/>
            <a:ext cx="3794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Esiti mantenuti a 15–20 anni di follow-up</a:t>
            </a:r>
            <a:endParaRPr lang="en-US" sz="1100" dirty="0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A39E892B-3075-05D7-C7A9-265F223C7950}"/>
              </a:ext>
            </a:extLst>
          </p:cNvPr>
          <p:cNvSpPr/>
          <p:nvPr/>
        </p:nvSpPr>
        <p:spPr>
          <a:xfrm>
            <a:off x="6309360" y="1783080"/>
            <a:ext cx="5257800" cy="1600200"/>
          </a:xfrm>
          <a:prstGeom prst="roundRect">
            <a:avLst>
              <a:gd name="adj" fmla="val 4571"/>
            </a:avLst>
          </a:prstGeom>
          <a:solidFill>
            <a:srgbClr val="F7F9FC"/>
          </a:solidFill>
          <a:ln/>
        </p:spPr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AEA0E9B1-3944-BC17-2076-064E44A4AD65}"/>
              </a:ext>
            </a:extLst>
          </p:cNvPr>
          <p:cNvSpPr/>
          <p:nvPr/>
        </p:nvSpPr>
        <p:spPr>
          <a:xfrm>
            <a:off x="7589520" y="1984248"/>
            <a:ext cx="3794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Lo studio SOS</a:t>
            </a:r>
            <a:endParaRPr lang="en-US" sz="1500" dirty="0"/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DCAE33D6-480E-685C-D6DC-4085D5126429}"/>
              </a:ext>
            </a:extLst>
          </p:cNvPr>
          <p:cNvSpPr/>
          <p:nvPr/>
        </p:nvSpPr>
        <p:spPr>
          <a:xfrm>
            <a:off x="7589520" y="2441448"/>
            <a:ext cx="3794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Dalla remissione del diabete alla sopravvivenza</a:t>
            </a:r>
            <a:endParaRPr lang="en-US" sz="1100" dirty="0"/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F8EA4575-8D24-E9A3-4C5F-A84944677FD1}"/>
              </a:ext>
            </a:extLst>
          </p:cNvPr>
          <p:cNvSpPr/>
          <p:nvPr/>
        </p:nvSpPr>
        <p:spPr>
          <a:xfrm>
            <a:off x="548640" y="3474721"/>
            <a:ext cx="5257800" cy="1600200"/>
          </a:xfrm>
          <a:prstGeom prst="roundRect">
            <a:avLst>
              <a:gd name="adj" fmla="val 4571"/>
            </a:avLst>
          </a:prstGeom>
          <a:solidFill>
            <a:srgbClr val="F7F9FC"/>
          </a:solidFill>
          <a:ln/>
        </p:spPr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E057FFAE-4779-5753-07B1-ECB24DD6E654}"/>
              </a:ext>
            </a:extLst>
          </p:cNvPr>
          <p:cNvSpPr/>
          <p:nvPr/>
        </p:nvSpPr>
        <p:spPr>
          <a:xfrm>
            <a:off x="1905002" y="3698748"/>
            <a:ext cx="3206013" cy="3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</a:t>
            </a:r>
            <a:r>
              <a:rPr lang="en-US" sz="150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Qualità</a:t>
            </a: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delle </a:t>
            </a:r>
            <a:r>
              <a:rPr lang="en-US" sz="150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evidenze</a:t>
            </a: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RCTs		</a:t>
            </a:r>
            <a:endParaRPr lang="en-US" sz="1500" dirty="0"/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60EF6EBD-3BFF-F5CA-C72F-FD0CB9B379AA}"/>
              </a:ext>
            </a:extLst>
          </p:cNvPr>
          <p:cNvSpPr/>
          <p:nvPr/>
        </p:nvSpPr>
        <p:spPr>
          <a:xfrm>
            <a:off x="1984509" y="4119373"/>
            <a:ext cx="3794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SM-BOSS e SLEEVEPASS: RYGB vs  LSG a 10 anni</a:t>
            </a:r>
            <a:endParaRPr lang="en-US" sz="1100" b="1" dirty="0"/>
          </a:p>
        </p:txBody>
      </p:sp>
      <p:sp>
        <p:nvSpPr>
          <p:cNvPr id="25" name="Shape 14">
            <a:extLst>
              <a:ext uri="{FF2B5EF4-FFF2-40B4-BE49-F238E27FC236}">
                <a16:creationId xmlns:a16="http://schemas.microsoft.com/office/drawing/2014/main" id="{A4E96CEB-3318-7E7E-E117-A6A683D3B9FA}"/>
              </a:ext>
            </a:extLst>
          </p:cNvPr>
          <p:cNvSpPr/>
          <p:nvPr/>
        </p:nvSpPr>
        <p:spPr>
          <a:xfrm>
            <a:off x="6309360" y="3493008"/>
            <a:ext cx="5257800" cy="1600200"/>
          </a:xfrm>
          <a:prstGeom prst="roundRect">
            <a:avLst>
              <a:gd name="adj" fmla="val 4571"/>
            </a:avLst>
          </a:prstGeom>
          <a:solidFill>
            <a:srgbClr val="F7F9FC"/>
          </a:solidFill>
          <a:ln/>
        </p:spPr>
      </p:sp>
      <p:sp>
        <p:nvSpPr>
          <p:cNvPr id="27" name="Text 16">
            <a:extLst>
              <a:ext uri="{FF2B5EF4-FFF2-40B4-BE49-F238E27FC236}">
                <a16:creationId xmlns:a16="http://schemas.microsoft.com/office/drawing/2014/main" id="{B3C35ABC-1731-D822-661D-5F099AD64564}"/>
              </a:ext>
            </a:extLst>
          </p:cNvPr>
          <p:cNvSpPr/>
          <p:nvPr/>
        </p:nvSpPr>
        <p:spPr>
          <a:xfrm>
            <a:off x="7589520" y="3694176"/>
            <a:ext cx="3794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Outcome </a:t>
            </a:r>
            <a:r>
              <a:rPr lang="en-US" sz="150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reflusso</a:t>
            </a:r>
            <a:endParaRPr lang="en-US" sz="1500" dirty="0"/>
          </a:p>
        </p:txBody>
      </p:sp>
      <p:sp>
        <p:nvSpPr>
          <p:cNvPr id="29" name="Text 17">
            <a:extLst>
              <a:ext uri="{FF2B5EF4-FFF2-40B4-BE49-F238E27FC236}">
                <a16:creationId xmlns:a16="http://schemas.microsoft.com/office/drawing/2014/main" id="{235A804E-BAF0-BAD5-A17A-2FB3113F1DF0}"/>
              </a:ext>
            </a:extLst>
          </p:cNvPr>
          <p:cNvSpPr/>
          <p:nvPr/>
        </p:nvSpPr>
        <p:spPr>
          <a:xfrm>
            <a:off x="7589520" y="4151376"/>
            <a:ext cx="3794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RYGB vs sleeve e vs OAGB nella malattia da reflusso</a:t>
            </a:r>
            <a:endParaRPr lang="en-US" sz="1100" dirty="0"/>
          </a:p>
        </p:txBody>
      </p:sp>
      <p:sp>
        <p:nvSpPr>
          <p:cNvPr id="31" name="Shape 18">
            <a:extLst>
              <a:ext uri="{FF2B5EF4-FFF2-40B4-BE49-F238E27FC236}">
                <a16:creationId xmlns:a16="http://schemas.microsoft.com/office/drawing/2014/main" id="{EDE9819C-D68F-81AD-180D-8BBEC705E373}"/>
              </a:ext>
            </a:extLst>
          </p:cNvPr>
          <p:cNvSpPr/>
          <p:nvPr/>
        </p:nvSpPr>
        <p:spPr>
          <a:xfrm>
            <a:off x="639479" y="5166362"/>
            <a:ext cx="5257800" cy="1600200"/>
          </a:xfrm>
          <a:prstGeom prst="roundRect">
            <a:avLst>
              <a:gd name="adj" fmla="val 4571"/>
            </a:avLst>
          </a:prstGeom>
          <a:solidFill>
            <a:srgbClr val="F7F9FC"/>
          </a:solidFill>
          <a:ln/>
        </p:spPr>
        <p:txBody>
          <a:bodyPr/>
          <a:lstStyle/>
          <a:p>
            <a:endParaRPr lang="it-IT" dirty="0"/>
          </a:p>
        </p:txBody>
      </p:sp>
      <p:sp>
        <p:nvSpPr>
          <p:cNvPr id="33" name="Text 20">
            <a:extLst>
              <a:ext uri="{FF2B5EF4-FFF2-40B4-BE49-F238E27FC236}">
                <a16:creationId xmlns:a16="http://schemas.microsoft.com/office/drawing/2014/main" id="{72CAC5F4-19B5-E7D1-DBE8-DD23D40916D0}"/>
              </a:ext>
            </a:extLst>
          </p:cNvPr>
          <p:cNvSpPr/>
          <p:nvPr/>
        </p:nvSpPr>
        <p:spPr>
          <a:xfrm>
            <a:off x="1828799" y="5404104"/>
            <a:ext cx="4041649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RYGB against the other bricks </a:t>
            </a:r>
          </a:p>
          <a:p>
            <a:pPr marL="0" indent="0" algn="ctr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the MBS wall</a:t>
            </a:r>
            <a:endParaRPr lang="en-US" sz="1500" dirty="0"/>
          </a:p>
        </p:txBody>
      </p:sp>
      <p:sp>
        <p:nvSpPr>
          <p:cNvPr id="35" name="Text 21">
            <a:extLst>
              <a:ext uri="{FF2B5EF4-FFF2-40B4-BE49-F238E27FC236}">
                <a16:creationId xmlns:a16="http://schemas.microsoft.com/office/drawing/2014/main" id="{F1F4F9F3-2EB4-5E81-5EF8-9806A35A4EB4}"/>
              </a:ext>
            </a:extLst>
          </p:cNvPr>
          <p:cNvSpPr/>
          <p:nvPr/>
        </p:nvSpPr>
        <p:spPr>
          <a:xfrm>
            <a:off x="1554118" y="5861304"/>
            <a:ext cx="3794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RYGB vs OAGB vs SADI-S: </a:t>
            </a:r>
          </a:p>
          <a:p>
            <a:pPr marL="0" indent="0" algn="ctr">
              <a:buNone/>
            </a:pPr>
            <a:r>
              <a:rPr lang="en-US" sz="1100" dirty="0" err="1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efficacia</a:t>
            </a: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vs </a:t>
            </a:r>
            <a:r>
              <a:rPr lang="en-US" sz="1100" dirty="0" err="1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disponibilità</a:t>
            </a: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1100" dirty="0" err="1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dati</a:t>
            </a: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100" dirty="0" err="1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lungo</a:t>
            </a: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termine</a:t>
            </a:r>
            <a:endParaRPr lang="en-US" sz="1100" dirty="0"/>
          </a:p>
        </p:txBody>
      </p:sp>
      <p:sp>
        <p:nvSpPr>
          <p:cNvPr id="37" name="Shape 22">
            <a:extLst>
              <a:ext uri="{FF2B5EF4-FFF2-40B4-BE49-F238E27FC236}">
                <a16:creationId xmlns:a16="http://schemas.microsoft.com/office/drawing/2014/main" id="{4C172A2C-82C7-06D4-851A-38F1C89A4A98}"/>
              </a:ext>
            </a:extLst>
          </p:cNvPr>
          <p:cNvSpPr/>
          <p:nvPr/>
        </p:nvSpPr>
        <p:spPr>
          <a:xfrm>
            <a:off x="6309360" y="5202936"/>
            <a:ext cx="5257800" cy="1600200"/>
          </a:xfrm>
          <a:prstGeom prst="roundRect">
            <a:avLst>
              <a:gd name="adj" fmla="val 4571"/>
            </a:avLst>
          </a:prstGeom>
          <a:solidFill>
            <a:srgbClr val="F7F9FC"/>
          </a:solidFill>
          <a:ln/>
        </p:spPr>
      </p:sp>
      <p:sp>
        <p:nvSpPr>
          <p:cNvPr id="39" name="Text 24">
            <a:extLst>
              <a:ext uri="{FF2B5EF4-FFF2-40B4-BE49-F238E27FC236}">
                <a16:creationId xmlns:a16="http://schemas.microsoft.com/office/drawing/2014/main" id="{8B7CD2CA-8B3A-5750-9916-D587F43E4CC0}"/>
              </a:ext>
            </a:extLst>
          </p:cNvPr>
          <p:cNvSpPr/>
          <p:nvPr/>
        </p:nvSpPr>
        <p:spPr>
          <a:xfrm>
            <a:off x="7660908" y="5404104"/>
            <a:ext cx="3794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 Take home messages</a:t>
            </a:r>
            <a:endParaRPr lang="en-US" sz="1500" dirty="0"/>
          </a:p>
        </p:txBody>
      </p:sp>
      <p:sp>
        <p:nvSpPr>
          <p:cNvPr id="41" name="Text 25">
            <a:extLst>
              <a:ext uri="{FF2B5EF4-FFF2-40B4-BE49-F238E27FC236}">
                <a16:creationId xmlns:a16="http://schemas.microsoft.com/office/drawing/2014/main" id="{9FDE9DC5-7699-11BA-F5E6-900AC6D7D963}"/>
              </a:ext>
            </a:extLst>
          </p:cNvPr>
          <p:cNvSpPr/>
          <p:nvPr/>
        </p:nvSpPr>
        <p:spPr>
          <a:xfrm>
            <a:off x="7589520" y="5861304"/>
            <a:ext cx="3794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Perché il RYGB resta il gold standard di riferimento</a:t>
            </a:r>
            <a:endParaRPr lang="en-US" sz="1100" dirty="0"/>
          </a:p>
        </p:txBody>
      </p:sp>
      <p:sp>
        <p:nvSpPr>
          <p:cNvPr id="43" name="Text 26">
            <a:extLst>
              <a:ext uri="{FF2B5EF4-FFF2-40B4-BE49-F238E27FC236}">
                <a16:creationId xmlns:a16="http://schemas.microsoft.com/office/drawing/2014/main" id="{C5D7EAE9-F9F8-B9F5-3DA9-91BE10789445}"/>
              </a:ext>
            </a:extLst>
          </p:cNvPr>
          <p:cNvSpPr/>
          <p:nvPr/>
        </p:nvSpPr>
        <p:spPr>
          <a:xfrm>
            <a:off x="1154887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A3F23C29-31D1-B6FA-BEDB-22F0A623E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124" y="3847226"/>
            <a:ext cx="1213000" cy="586283"/>
          </a:xfrm>
          <a:prstGeom prst="rect">
            <a:avLst/>
          </a:prstGeom>
        </p:spPr>
      </p:pic>
      <p:pic>
        <p:nvPicPr>
          <p:cNvPr id="47" name="Immagine 46" descr="icone raffigurante tempo e durabilità un' simbolo di duraturo prestazione  70497103 Arte vettoriale a Vecteezy">
            <a:extLst>
              <a:ext uri="{FF2B5EF4-FFF2-40B4-BE49-F238E27FC236}">
                <a16:creationId xmlns:a16="http://schemas.microsoft.com/office/drawing/2014/main" id="{E39B229D-0B81-BFE6-A29F-255E5BABD6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95" t="5272" r="64597" b="54133"/>
          <a:stretch>
            <a:fillRect/>
          </a:stretch>
        </p:blipFill>
        <p:spPr>
          <a:xfrm>
            <a:off x="577516" y="2107933"/>
            <a:ext cx="1112922" cy="1015074"/>
          </a:xfrm>
          <a:prstGeom prst="rect">
            <a:avLst/>
          </a:prstGeom>
        </p:spPr>
      </p:pic>
      <p:pic>
        <p:nvPicPr>
          <p:cNvPr id="51" name="Immagine 50" descr="2,7 mila immagini, foto stock e illustrazioni esenti da diritti d'autore a  tema Acid reflux icon | Shutterstock">
            <a:extLst>
              <a:ext uri="{FF2B5EF4-FFF2-40B4-BE49-F238E27FC236}">
                <a16:creationId xmlns:a16="http://schemas.microsoft.com/office/drawing/2014/main" id="{EB677DDC-1DED-9D56-785E-8D89170A0A0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371" t="12881" r="54731" b="20948"/>
          <a:stretch>
            <a:fillRect/>
          </a:stretch>
        </p:blipFill>
        <p:spPr>
          <a:xfrm>
            <a:off x="6338238" y="3630168"/>
            <a:ext cx="1142897" cy="1203158"/>
          </a:xfrm>
          <a:prstGeom prst="rect">
            <a:avLst/>
          </a:prstGeom>
        </p:spPr>
      </p:pic>
      <p:pic>
        <p:nvPicPr>
          <p:cNvPr id="53" name="Immagine 52" descr="166.100 illustrazioni stock e grafiche royalty-free su Check List - iStock">
            <a:extLst>
              <a:ext uri="{FF2B5EF4-FFF2-40B4-BE49-F238E27FC236}">
                <a16:creationId xmlns:a16="http://schemas.microsoft.com/office/drawing/2014/main" id="{FCF9C766-31BE-C635-F488-283E62F8A1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5561" y="5290526"/>
            <a:ext cx="1203959" cy="1203959"/>
          </a:xfrm>
          <a:prstGeom prst="rect">
            <a:avLst/>
          </a:prstGeom>
        </p:spPr>
      </p:pic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DB23DBF8-4FA8-2F15-64DB-951E6C963126}"/>
              </a:ext>
            </a:extLst>
          </p:cNvPr>
          <p:cNvSpPr txBox="1"/>
          <p:nvPr/>
        </p:nvSpPr>
        <p:spPr>
          <a:xfrm>
            <a:off x="1470259" y="1141668"/>
            <a:ext cx="86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Sei tappe fondamentali</a:t>
            </a:r>
          </a:p>
        </p:txBody>
      </p:sp>
      <p:pic>
        <p:nvPicPr>
          <p:cNvPr id="58" name="Immagine 57">
            <a:extLst>
              <a:ext uri="{FF2B5EF4-FFF2-40B4-BE49-F238E27FC236}">
                <a16:creationId xmlns:a16="http://schemas.microsoft.com/office/drawing/2014/main" id="{F5633CC1-D43B-FACA-584F-2AE5E26957A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063" t="19326" r="15761" b="16933"/>
          <a:stretch>
            <a:fillRect/>
          </a:stretch>
        </p:blipFill>
        <p:spPr>
          <a:xfrm>
            <a:off x="639479" y="5445254"/>
            <a:ext cx="1147655" cy="1042416"/>
          </a:xfrm>
          <a:prstGeom prst="rect">
            <a:avLst/>
          </a:prstGeom>
        </p:spPr>
      </p:pic>
      <p:pic>
        <p:nvPicPr>
          <p:cNvPr id="59" name="Immagine 58" descr="Effects of Bariatric Surgery on Mortality in Swedish Obese Subjects | New  England Journal of Medicine">
            <a:extLst>
              <a:ext uri="{FF2B5EF4-FFF2-40B4-BE49-F238E27FC236}">
                <a16:creationId xmlns:a16="http://schemas.microsoft.com/office/drawing/2014/main" id="{81B14367-A453-FCA5-D01A-B6FD8BF8EF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6493831" y="2052828"/>
            <a:ext cx="987304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FFCD9B07-3F3F-EAD2-0225-2CE5C4E071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3" b="10481"/>
          <a:stretch>
            <a:fillRect/>
          </a:stretch>
        </p:blipFill>
        <p:spPr>
          <a:xfrm>
            <a:off x="0" y="0"/>
            <a:ext cx="5958038" cy="866274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54184F0-3F9C-F1CA-73A4-B3CC2A6A9583}"/>
              </a:ext>
            </a:extLst>
          </p:cNvPr>
          <p:cNvSpPr/>
          <p:nvPr/>
        </p:nvSpPr>
        <p:spPr>
          <a:xfrm>
            <a:off x="4235116" y="-288758"/>
            <a:ext cx="5457524" cy="9654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DURABILITÀ A 20 ANNI</a:t>
            </a:r>
            <a:endParaRPr lang="en-US" sz="12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8AFC872-526D-4DC7-8EAF-4AB03FFDB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6274"/>
            <a:ext cx="3834698" cy="124013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81789BC1-295B-7B5A-1563-9F7C22426715}"/>
              </a:ext>
            </a:extLst>
          </p:cNvPr>
          <p:cNvSpPr txBox="1"/>
          <p:nvPr/>
        </p:nvSpPr>
        <p:spPr>
          <a:xfrm>
            <a:off x="2158439" y="712385"/>
            <a:ext cx="614995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90"/>
                </a:solidFill>
              </a:rPr>
              <a:t>2023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372605C-649C-CD8E-F74E-0EBE6FF1F738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Lapeña-Rodríguez M,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Cassinello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-Fernández N, Alfonso-Ballester R, Martí-Fernández RM,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Civera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-Andrés M, Ortega-Serrano J. Excellent Results in Terms of Weight Loss and Type 2 Diabetes Control are Maintained 20 Years after Roux-en-Y Gastric Bypass. J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Gastrointest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Surg. 2023 Nov;27(11):2580-2582. </a:t>
            </a:r>
            <a:endParaRPr lang="it-IT" sz="900" dirty="0">
              <a:solidFill>
                <a:schemeClr val="tx2"/>
              </a:solidFill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F2EB0FD-A531-38A6-E23C-8FF9EFD22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2178" y="1155032"/>
            <a:ext cx="7718019" cy="1310971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CCBDECC7-D831-90AC-EEC3-A36993905419}"/>
              </a:ext>
            </a:extLst>
          </p:cNvPr>
          <p:cNvSpPr/>
          <p:nvPr/>
        </p:nvSpPr>
        <p:spPr>
          <a:xfrm>
            <a:off x="5688531" y="502440"/>
            <a:ext cx="4886704" cy="652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Risultati mantenuti a due decenni dall'intervento</a:t>
            </a:r>
            <a:endParaRPr lang="en-US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6C570406-6753-CE96-9609-8159B5FA06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8" y="2525395"/>
            <a:ext cx="5945068" cy="39038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" name="Chart 0">
            <a:extLst>
              <a:ext uri="{FF2B5EF4-FFF2-40B4-BE49-F238E27FC236}">
                <a16:creationId xmlns:a16="http://schemas.microsoft.com/office/drawing/2014/main" id="{81299951-71EF-C188-958D-11437C4008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8271186"/>
              </p:ext>
            </p:extLst>
          </p:nvPr>
        </p:nvGraphicFramePr>
        <p:xfrm>
          <a:off x="6412862" y="2466003"/>
          <a:ext cx="4477745" cy="1400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Shape 16">
            <a:extLst>
              <a:ext uri="{FF2B5EF4-FFF2-40B4-BE49-F238E27FC236}">
                <a16:creationId xmlns:a16="http://schemas.microsoft.com/office/drawing/2014/main" id="{93B364AF-7C22-C394-321A-41DD957F78C7}"/>
              </a:ext>
            </a:extLst>
          </p:cNvPr>
          <p:cNvSpPr/>
          <p:nvPr/>
        </p:nvSpPr>
        <p:spPr>
          <a:xfrm>
            <a:off x="6412861" y="4024738"/>
            <a:ext cx="5257800" cy="2148840"/>
          </a:xfrm>
          <a:prstGeom prst="roundRect">
            <a:avLst>
              <a:gd name="adj" fmla="val 3404"/>
            </a:avLst>
          </a:prstGeom>
          <a:solidFill>
            <a:srgbClr val="1E2761"/>
          </a:solidFill>
          <a:ln/>
        </p:spPr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CD40CECE-24DA-9461-746A-2D20FDE50246}"/>
              </a:ext>
            </a:extLst>
          </p:cNvPr>
          <p:cNvSpPr/>
          <p:nvPr/>
        </p:nvSpPr>
        <p:spPr>
          <a:xfrm>
            <a:off x="6495445" y="4758718"/>
            <a:ext cx="5092633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20 anni di follow-up, la maggioranza dei pazienti mantiene un calo ponderale clinicamente significativo e un buon controllo delle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condizioni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cliniche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obesità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-relate— non solo un beneficio a 5–10 anni.</a:t>
            </a:r>
            <a:endParaRPr lang="en-US" sz="1400" dirty="0"/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6DD50663-9352-1D26-FE59-DDF038BEED1B}"/>
              </a:ext>
            </a:extLst>
          </p:cNvPr>
          <p:cNvSpPr/>
          <p:nvPr/>
        </p:nvSpPr>
        <p:spPr>
          <a:xfrm>
            <a:off x="8197795" y="4193029"/>
            <a:ext cx="2033860" cy="418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messaggio chiave</a:t>
            </a:r>
            <a:endParaRPr lang="en-US" sz="1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31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BC356-B503-BB1E-F806-2C37EC508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AD9AD4C9-3066-E9C0-7847-D8D646299C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3" b="10481"/>
          <a:stretch>
            <a:fillRect/>
          </a:stretch>
        </p:blipFill>
        <p:spPr>
          <a:xfrm>
            <a:off x="0" y="0"/>
            <a:ext cx="5958038" cy="866274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DD5E02A9-6B90-C96A-E714-380E181ABDBB}"/>
              </a:ext>
            </a:extLst>
          </p:cNvPr>
          <p:cNvSpPr/>
          <p:nvPr/>
        </p:nvSpPr>
        <p:spPr>
          <a:xfrm>
            <a:off x="4235116" y="0"/>
            <a:ext cx="2877953" cy="5775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DURABILITÀ A 20 ANNI</a:t>
            </a:r>
            <a:endParaRPr lang="en-US" sz="12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E98B02E-B1B4-D669-ABA7-C67D6609E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6274"/>
            <a:ext cx="3685536" cy="119353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DB75E3E-3E37-D912-9FB8-927E09E07449}"/>
              </a:ext>
            </a:extLst>
          </p:cNvPr>
          <p:cNvSpPr txBox="1"/>
          <p:nvPr/>
        </p:nvSpPr>
        <p:spPr>
          <a:xfrm>
            <a:off x="2158439" y="712385"/>
            <a:ext cx="614995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90"/>
                </a:solidFill>
              </a:rPr>
              <a:t>2026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7A397BC-3C3C-D298-7667-69173774203A}"/>
              </a:ext>
            </a:extLst>
          </p:cNvPr>
          <p:cNvSpPr txBox="1"/>
          <p:nvPr/>
        </p:nvSpPr>
        <p:spPr>
          <a:xfrm>
            <a:off x="0" y="6488668"/>
            <a:ext cx="12031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Pina L, Chang A, Wood GC, Nguyen-Lee J, Horsley R, Falvo A, Mahan M, Obradovic V, Petrick AT, Parker DM. Roux-en-Y gastric bypass results in long-term durable weight loss and diabetes remission: a single center, &gt; 15 year outcomes. Surg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Endosc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. 2026 Feb;40(2):1497-1503. </a:t>
            </a:r>
            <a:endParaRPr lang="it-IT" sz="900" dirty="0">
              <a:solidFill>
                <a:schemeClr val="tx2"/>
              </a:solidFill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4A4C199-635B-E64E-4B18-E1618178D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8902" y="0"/>
            <a:ext cx="4183098" cy="335921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1B7AC4E-D72A-BE6A-811A-41F59201B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22" y="2616288"/>
            <a:ext cx="4612299" cy="3425491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A09167E-B944-8CBE-2C68-F891626BF9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662" y="903484"/>
            <a:ext cx="4095961" cy="1485976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3FF8E16-3A68-7862-816E-4C3BC56D7459}"/>
              </a:ext>
            </a:extLst>
          </p:cNvPr>
          <p:cNvSpPr txBox="1"/>
          <p:nvPr/>
        </p:nvSpPr>
        <p:spPr>
          <a:xfrm>
            <a:off x="4600876" y="3492303"/>
            <a:ext cx="75261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b="1" i="0" u="none" strike="noStrike" baseline="0" dirty="0">
                <a:solidFill>
                  <a:srgbClr val="FF0000"/>
                </a:solidFill>
              </a:rPr>
              <a:t>2045 </a:t>
            </a:r>
            <a:r>
              <a:rPr lang="en-US" sz="1400" b="1" dirty="0" err="1">
                <a:solidFill>
                  <a:srgbClr val="FF0000"/>
                </a:solidFill>
              </a:rPr>
              <a:t>pazienti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dirty="0" err="1"/>
              <a:t>sottoposti</a:t>
            </a:r>
            <a:r>
              <a:rPr lang="en-US" sz="1400" dirty="0"/>
              <a:t> </a:t>
            </a:r>
            <a:r>
              <a:rPr lang="en-US" sz="1400" b="0" i="0" u="none" strike="noStrike" baseline="0" dirty="0"/>
              <a:t>RYGB. </a:t>
            </a:r>
            <a:r>
              <a:rPr lang="en-US" sz="1400" b="1" i="0" u="none" strike="noStrike" baseline="0" dirty="0">
                <a:solidFill>
                  <a:srgbClr val="FF0000"/>
                </a:solidFill>
              </a:rPr>
              <a:t>Follow up </a:t>
            </a:r>
            <a:r>
              <a:rPr lang="en-US" sz="1400" b="1" i="0" u="none" strike="noStrike" baseline="0" dirty="0" err="1">
                <a:solidFill>
                  <a:srgbClr val="FF0000"/>
                </a:solidFill>
              </a:rPr>
              <a:t>superiore</a:t>
            </a:r>
            <a:r>
              <a:rPr lang="en-US" sz="1400" b="1" i="0" u="none" strike="noStrike" baseline="0" dirty="0">
                <a:solidFill>
                  <a:srgbClr val="FF0000"/>
                </a:solidFill>
              </a:rPr>
              <a:t> a 10 anni </a:t>
            </a:r>
            <a:r>
              <a:rPr lang="en-US" sz="1400" b="0" i="0" u="none" strike="noStrike" baseline="0" dirty="0" err="1"/>
              <a:t>disponibile</a:t>
            </a:r>
            <a:r>
              <a:rPr lang="en-US" sz="1400" b="0" i="0" u="none" strike="noStrike" baseline="0" dirty="0"/>
              <a:t> per il </a:t>
            </a:r>
            <a:r>
              <a:rPr lang="en-US" sz="1400" b="1" i="0" u="none" strike="noStrike" baseline="0" dirty="0">
                <a:solidFill>
                  <a:srgbClr val="FF0000"/>
                </a:solidFill>
              </a:rPr>
              <a:t>68%</a:t>
            </a:r>
            <a:r>
              <a:rPr lang="en-US" sz="1400" b="0" i="0" u="none" strike="noStrike" baseline="0" dirty="0"/>
              <a:t> </a:t>
            </a:r>
            <a:r>
              <a:rPr lang="en-US" sz="1400" b="0" i="0" u="none" strike="noStrike" baseline="0" dirty="0" err="1"/>
              <a:t>dei</a:t>
            </a:r>
            <a:r>
              <a:rPr lang="en-US" sz="1400" b="0" i="0" u="none" strike="noStrike" baseline="0" dirty="0"/>
              <a:t> </a:t>
            </a:r>
            <a:r>
              <a:rPr lang="en-US" sz="1400" b="0" i="0" u="none" strike="noStrike" baseline="0" dirty="0" err="1"/>
              <a:t>pazienti</a:t>
            </a:r>
            <a:r>
              <a:rPr lang="en-US" sz="1400" b="0" i="0" u="none" strike="noStrike" baseline="0" dirty="0"/>
              <a:t> (n = 1388) , per il </a:t>
            </a:r>
            <a:r>
              <a:rPr lang="en-US" sz="1400" b="1" i="0" u="none" strike="noStrike" baseline="0" dirty="0">
                <a:solidFill>
                  <a:srgbClr val="00B050"/>
                </a:solidFill>
              </a:rPr>
              <a:t>48 %</a:t>
            </a:r>
            <a:r>
              <a:rPr lang="en-US" sz="1400" b="0" i="0" u="none" strike="noStrike" baseline="0" dirty="0"/>
              <a:t> </a:t>
            </a:r>
            <a:r>
              <a:rPr lang="en-US" sz="1400" b="0" i="0" u="none" strike="noStrike" baseline="0" dirty="0" err="1"/>
              <a:t>disponibile</a:t>
            </a:r>
            <a:r>
              <a:rPr lang="en-US" sz="1400" b="0" i="0" u="none" strike="noStrike" baseline="0" dirty="0"/>
              <a:t> follow up </a:t>
            </a:r>
            <a:r>
              <a:rPr lang="en-US" sz="1400" b="1" i="0" u="none" strike="noStrike" baseline="0" dirty="0" err="1">
                <a:solidFill>
                  <a:srgbClr val="00B050"/>
                </a:solidFill>
              </a:rPr>
              <a:t>oltre</a:t>
            </a:r>
            <a:r>
              <a:rPr lang="en-US" sz="1400" b="1" i="0" u="none" strike="noStrike" baseline="0" dirty="0">
                <a:solidFill>
                  <a:srgbClr val="00B050"/>
                </a:solidFill>
              </a:rPr>
              <a:t> </a:t>
            </a:r>
            <a:r>
              <a:rPr lang="en-US" sz="1400" b="1" i="0" u="none" strike="noStrike" baseline="0" dirty="0" err="1">
                <a:solidFill>
                  <a:srgbClr val="00B050"/>
                </a:solidFill>
              </a:rPr>
              <a:t>i</a:t>
            </a:r>
            <a:r>
              <a:rPr lang="en-US" sz="1400" b="1" i="0" u="none" strike="noStrike" baseline="0" dirty="0">
                <a:solidFill>
                  <a:srgbClr val="00B050"/>
                </a:solidFill>
              </a:rPr>
              <a:t> 15 anni</a:t>
            </a:r>
            <a:r>
              <a:rPr lang="en-US" sz="1400" b="0" i="0" u="none" strike="noStrike" baseline="0" dirty="0"/>
              <a:t>(n = 987). </a:t>
            </a:r>
          </a:p>
          <a:p>
            <a:pPr algn="just"/>
            <a:endParaRPr lang="en-US" sz="1400" b="0" i="0" u="none" strike="noStrike" baseline="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b="0" i="0" u="none" strike="noStrike" baseline="0" dirty="0"/>
              <a:t>TBWL% </a:t>
            </a:r>
            <a:r>
              <a:rPr lang="en-US" sz="1400" dirty="0" err="1"/>
              <a:t>massimo</a:t>
            </a:r>
            <a:r>
              <a:rPr lang="en-US" sz="1400" dirty="0"/>
              <a:t> dopo RYGB pari a </a:t>
            </a:r>
            <a:r>
              <a:rPr lang="en-US" sz="1400" b="0" i="0" u="none" strike="noStrike" baseline="0" dirty="0"/>
              <a:t>31.8% </a:t>
            </a:r>
            <a:r>
              <a:rPr lang="en-US" sz="1400" b="0" i="0" u="none" strike="noStrike" baseline="0" dirty="0" err="1"/>
              <a:t>raggiunto</a:t>
            </a:r>
            <a:r>
              <a:rPr lang="en-US" sz="1400" b="0" i="0" u="none" strike="noStrike" baseline="0" dirty="0"/>
              <a:t> a 18 </a:t>
            </a:r>
            <a:r>
              <a:rPr lang="en-US" sz="1400" b="0" i="0" u="none" strike="noStrike" baseline="0" dirty="0" err="1"/>
              <a:t>mesi</a:t>
            </a:r>
            <a:r>
              <a:rPr lang="en-US" sz="1400" b="0" i="0" u="none" strike="noStrike" baseline="0" dirty="0"/>
              <a:t> </a:t>
            </a:r>
            <a:r>
              <a:rPr lang="en-US" sz="1400" b="0" i="0" u="none" strike="noStrike" baseline="0" dirty="0" err="1"/>
              <a:t>dall’intervento</a:t>
            </a:r>
            <a:r>
              <a:rPr lang="en-US" sz="1400" b="0" i="0" u="none" strike="noStrike" baseline="0" dirty="0"/>
              <a:t>.</a:t>
            </a:r>
          </a:p>
          <a:p>
            <a:pPr algn="just"/>
            <a:endParaRPr lang="en-US" sz="1400" b="0" i="0" u="none" strike="noStrike" baseline="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b="0" i="0" u="none" strike="noStrike" baseline="0" dirty="0"/>
              <a:t>TBWL medio stabile a 23% a 10–20 anni  post-RYGB. Dei 677 </a:t>
            </a:r>
            <a:r>
              <a:rPr lang="en-US" sz="1400" b="0" i="0" u="none" strike="noStrike" baseline="0" dirty="0" err="1"/>
              <a:t>pazienti</a:t>
            </a:r>
            <a:r>
              <a:rPr lang="en-US" sz="1400" b="0" i="0" u="none" strike="noStrike" baseline="0" dirty="0"/>
              <a:t> con </a:t>
            </a:r>
            <a:r>
              <a:rPr lang="en-US" sz="1400" b="0" i="0" u="none" strike="noStrike" baseline="0" dirty="0" err="1"/>
              <a:t>diagnosi</a:t>
            </a:r>
            <a:r>
              <a:rPr lang="en-US" sz="1400" b="0" i="0" u="none" strike="noStrike" baseline="0" dirty="0"/>
              <a:t> </a:t>
            </a:r>
            <a:r>
              <a:rPr lang="en-US" sz="1400" b="0" i="0" u="none" strike="noStrike" baseline="0" dirty="0" err="1"/>
              <a:t>preoperatoria</a:t>
            </a:r>
            <a:r>
              <a:rPr lang="en-US" sz="1400" b="0" i="0" u="none" strike="noStrike" baseline="0" dirty="0"/>
              <a:t> di DM2, 10% </a:t>
            </a:r>
            <a:r>
              <a:rPr lang="en-US" sz="1400" b="0" i="0" u="none" strike="noStrike" baseline="0" dirty="0" err="1"/>
              <a:t>insulino-dipendente</a:t>
            </a:r>
            <a:r>
              <a:rPr lang="en-US" sz="1400" b="0" i="0" u="none" strike="noStrike" baseline="0" dirty="0"/>
              <a:t> dopo RYGB</a:t>
            </a:r>
            <a:r>
              <a:rPr lang="en-US" sz="1400" dirty="0"/>
              <a:t>.</a:t>
            </a:r>
            <a:endParaRPr lang="en-US" sz="1400" b="0" i="0" u="none" strike="noStrike" baseline="0" dirty="0"/>
          </a:p>
          <a:p>
            <a:pPr algn="just"/>
            <a:endParaRPr lang="en-US" sz="1400" b="0" i="0" u="none" strike="noStrike" baseline="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b="0" i="0" u="none" strike="noStrike" baseline="0" dirty="0"/>
              <a:t>I </a:t>
            </a:r>
            <a:r>
              <a:rPr lang="en-US" sz="1400" b="0" i="0" u="none" strike="noStrike" baseline="0" dirty="0" err="1"/>
              <a:t>tassi</a:t>
            </a:r>
            <a:r>
              <a:rPr lang="en-US" sz="1400" b="0" i="0" u="none" strike="noStrike" baseline="0" dirty="0"/>
              <a:t> </a:t>
            </a:r>
            <a:r>
              <a:rPr lang="en-US" sz="1400" dirty="0"/>
              <a:t>di </a:t>
            </a:r>
            <a:r>
              <a:rPr lang="en-US" sz="1400" dirty="0" err="1"/>
              <a:t>risoluzione</a:t>
            </a:r>
            <a:r>
              <a:rPr lang="en-US" sz="1400" dirty="0"/>
              <a:t> del DM2 pari a  </a:t>
            </a:r>
            <a:r>
              <a:rPr lang="en-US" sz="1400" b="0" i="0" u="none" strike="noStrike" baseline="0" dirty="0"/>
              <a:t>54% a 3 anni, 38% a 15 anni</a:t>
            </a:r>
            <a:r>
              <a:rPr lang="en-US" sz="1400" dirty="0"/>
              <a:t> </a:t>
            </a:r>
            <a:r>
              <a:rPr lang="en-US" sz="1400" dirty="0" err="1"/>
              <a:t>dall’intervento</a:t>
            </a:r>
            <a:r>
              <a:rPr lang="en-US" sz="1400" dirty="0"/>
              <a:t> </a:t>
            </a:r>
            <a:r>
              <a:rPr lang="en-US" sz="1400" dirty="0" err="1"/>
              <a:t>chirurgico</a:t>
            </a:r>
            <a:r>
              <a:rPr lang="en-US" sz="1400" dirty="0"/>
              <a:t>. </a:t>
            </a:r>
            <a:endParaRPr lang="en-US" sz="1400" b="0" i="0" u="none" strike="noStrike" baseline="0" dirty="0"/>
          </a:p>
          <a:p>
            <a:pPr algn="just"/>
            <a:endParaRPr lang="en-US" sz="1400" b="0" i="0" u="none" strike="noStrike" baseline="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Il </a:t>
            </a:r>
            <a:r>
              <a:rPr lang="en-US" sz="1400" dirty="0" err="1"/>
              <a:t>tasso</a:t>
            </a:r>
            <a:r>
              <a:rPr lang="en-US" sz="1400" dirty="0"/>
              <a:t> di </a:t>
            </a:r>
            <a:r>
              <a:rPr lang="en-US" sz="1400" dirty="0" err="1"/>
              <a:t>persistenza</a:t>
            </a:r>
            <a:r>
              <a:rPr lang="en-US" sz="1400" dirty="0"/>
              <a:t> del DM2 </a:t>
            </a:r>
            <a:r>
              <a:rPr lang="en-US" sz="1400" b="0" i="0" u="none" strike="noStrike" baseline="0" dirty="0"/>
              <a:t>post-RYGB </a:t>
            </a:r>
            <a:r>
              <a:rPr lang="en-US" sz="1400" b="0" i="0" u="none" strike="noStrike" baseline="0" dirty="0" err="1"/>
              <a:t>maggiore</a:t>
            </a:r>
            <a:r>
              <a:rPr lang="en-US" sz="1400" b="0" i="0" u="none" strike="noStrike" baseline="0" dirty="0"/>
              <a:t> </a:t>
            </a:r>
            <a:r>
              <a:rPr lang="en-US" sz="1400" b="0" i="0" u="none" strike="noStrike" baseline="0" dirty="0" err="1"/>
              <a:t>nei</a:t>
            </a:r>
            <a:r>
              <a:rPr lang="en-US" sz="1400" b="0" i="0" u="none" strike="noStrike" baseline="0" dirty="0"/>
              <a:t> </a:t>
            </a:r>
            <a:r>
              <a:rPr lang="en-US" sz="1400" b="0" i="0" u="none" strike="noStrike" baseline="0" dirty="0" err="1"/>
              <a:t>pazienti</a:t>
            </a:r>
            <a:r>
              <a:rPr lang="en-US" sz="1400" b="0" i="0" u="none" strike="noStrike" baseline="0" dirty="0"/>
              <a:t> con </a:t>
            </a:r>
            <a:r>
              <a:rPr lang="en-US" sz="1400" b="0" i="0" u="none" strike="noStrike" baseline="0" dirty="0" err="1"/>
              <a:t>diagnosi</a:t>
            </a:r>
            <a:r>
              <a:rPr lang="en-US" sz="1400" b="0" i="0" u="none" strike="noStrike" baseline="0" dirty="0"/>
              <a:t> preop di DM2 in </a:t>
            </a:r>
            <a:r>
              <a:rPr lang="en-US" sz="1400" b="0" i="0" u="none" strike="noStrike" baseline="0" dirty="0" err="1"/>
              <a:t>trattamento</a:t>
            </a:r>
            <a:r>
              <a:rPr lang="en-US" sz="1400" dirty="0"/>
              <a:t> </a:t>
            </a:r>
            <a:r>
              <a:rPr lang="en-US" sz="1400" dirty="0" err="1"/>
              <a:t>insulinico</a:t>
            </a:r>
            <a:r>
              <a:rPr lang="en-US" sz="1400" b="0" i="0" u="none" strike="noStrike" baseline="0" dirty="0"/>
              <a:t> (p &lt; 0.0001).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4000317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DFD37A2A-7AC5-102C-BE07-FB86A6A4ED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3" b="10481"/>
          <a:stretch>
            <a:fillRect/>
          </a:stretch>
        </p:blipFill>
        <p:spPr>
          <a:xfrm>
            <a:off x="0" y="0"/>
            <a:ext cx="5958038" cy="866274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480D986D-4074-BC56-E3E7-5CECFB6A7B77}"/>
              </a:ext>
            </a:extLst>
          </p:cNvPr>
          <p:cNvSpPr/>
          <p:nvPr/>
        </p:nvSpPr>
        <p:spPr>
          <a:xfrm>
            <a:off x="3844701" y="0"/>
            <a:ext cx="2877953" cy="5775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DURABILITÀ A 20 ANNI</a:t>
            </a:r>
            <a:endParaRPr lang="en-US" sz="12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4D4134B-A471-F8A2-275F-F5F0120E3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6274"/>
            <a:ext cx="4997450" cy="116205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28F472B9-2DDC-7893-7D47-D6ED64807299}"/>
              </a:ext>
            </a:extLst>
          </p:cNvPr>
          <p:cNvSpPr txBox="1"/>
          <p:nvPr/>
        </p:nvSpPr>
        <p:spPr>
          <a:xfrm>
            <a:off x="2158439" y="712385"/>
            <a:ext cx="614995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90"/>
                </a:solidFill>
              </a:rPr>
              <a:t>2025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D9066CD-5A3F-8CE2-C9E0-A19AC7230C37}"/>
              </a:ext>
            </a:extLst>
          </p:cNvPr>
          <p:cNvSpPr txBox="1"/>
          <p:nvPr/>
        </p:nvSpPr>
        <p:spPr>
          <a:xfrm>
            <a:off x="-57753" y="6488668"/>
            <a:ext cx="12031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Barberá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-Carbonell B, Dayer-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Jankechova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A, Gaspar-Figueiredo S, Smet H,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Mantziari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S, Suter M. Laparoscopic Roux-en-Y Gastric Bypass: Evolution of Weight Loss and Metabolic Obesity-Related Complications After 15-20 Years.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Obes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Surg. 2025 Aug;35(8):2801-2811. </a:t>
            </a:r>
            <a:endParaRPr lang="it-IT" sz="900" dirty="0">
              <a:solidFill>
                <a:schemeClr val="tx2"/>
              </a:solidFill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0CD8DF27-B6BB-99AC-3644-0C04FB1DD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690" y="91608"/>
            <a:ext cx="5091766" cy="301636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3A1ECDB-67A3-8502-7AE0-7249681CCF1B}"/>
              </a:ext>
            </a:extLst>
          </p:cNvPr>
          <p:cNvSpPr txBox="1"/>
          <p:nvPr/>
        </p:nvSpPr>
        <p:spPr>
          <a:xfrm>
            <a:off x="5898681" y="3268785"/>
            <a:ext cx="6126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00" b="1" i="1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Forest-plot : odds ratio (OR) delle </a:t>
            </a:r>
            <a:r>
              <a:rPr lang="en-US" sz="1200" b="1" i="1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varibili</a:t>
            </a:r>
            <a:r>
              <a:rPr lang="en-US" sz="1200" b="1" i="1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testate come </a:t>
            </a:r>
            <a:r>
              <a:rPr lang="en-US" sz="1200" b="1" i="1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possibili</a:t>
            </a:r>
            <a:r>
              <a:rPr lang="en-US" sz="1200" b="1" i="1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1200" b="1" i="1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fattori</a:t>
            </a:r>
            <a:r>
              <a:rPr lang="en-US" sz="1200" b="1" i="1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1200" b="1" i="1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predittivi</a:t>
            </a:r>
            <a:r>
              <a:rPr lang="en-US" sz="1200" b="1" i="1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di </a:t>
            </a:r>
            <a:r>
              <a:rPr lang="en-US" sz="1200" b="1" i="1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successo</a:t>
            </a:r>
            <a:r>
              <a:rPr lang="en-US" sz="1200" b="1" i="1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a </a:t>
            </a:r>
            <a:r>
              <a:rPr lang="en-US" sz="1200" b="1" i="1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lungo</a:t>
            </a:r>
            <a:r>
              <a:rPr lang="en-US" sz="1200" b="1" i="1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1200" b="1" i="1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termine</a:t>
            </a:r>
            <a:r>
              <a:rPr lang="en-US" sz="1200" b="1" i="1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1200" b="1" i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</a:rPr>
              <a:t>(TWL ≥ 20%)</a:t>
            </a:r>
            <a:r>
              <a:rPr lang="en-US" sz="1200" b="1" i="1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secondo </a:t>
            </a:r>
            <a:r>
              <a:rPr lang="en-US" sz="1200" b="1" i="1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analisi</a:t>
            </a:r>
            <a:r>
              <a:rPr lang="en-US" sz="1200" b="1" i="1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di </a:t>
            </a:r>
            <a:r>
              <a:rPr lang="en-US" sz="1200" b="1" i="1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regressione</a:t>
            </a:r>
            <a:r>
              <a:rPr lang="en-US" sz="1200" b="1" i="1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1200" b="1" i="1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logistica</a:t>
            </a:r>
            <a:r>
              <a:rPr lang="en-US" sz="1200" b="1" i="1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.</a:t>
            </a:r>
            <a:endParaRPr lang="it-IT" sz="12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66B8A016-1E17-AEF9-7D81-DB9DDEABA0BE}"/>
              </a:ext>
            </a:extLst>
          </p:cNvPr>
          <p:cNvSpPr/>
          <p:nvPr/>
        </p:nvSpPr>
        <p:spPr>
          <a:xfrm>
            <a:off x="6864171" y="21276"/>
            <a:ext cx="783100" cy="34181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EDEC0A49-95C5-174D-9A6D-5EE7AD388AD1}"/>
              </a:ext>
            </a:extLst>
          </p:cNvPr>
          <p:cNvSpPr/>
          <p:nvPr/>
        </p:nvSpPr>
        <p:spPr>
          <a:xfrm>
            <a:off x="6623724" y="536717"/>
            <a:ext cx="996005" cy="26481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6F035FE1-3F99-226C-9E22-9685C349DDF5}"/>
              </a:ext>
            </a:extLst>
          </p:cNvPr>
          <p:cNvSpPr/>
          <p:nvPr/>
        </p:nvSpPr>
        <p:spPr>
          <a:xfrm>
            <a:off x="6919449" y="1859762"/>
            <a:ext cx="857763" cy="26481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4BAF2267-AD2E-5848-E70E-91652B308C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69" y="2768762"/>
            <a:ext cx="4546951" cy="2810843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5F9FC829-E31A-31B8-00DC-C245D2DD0B14}"/>
              </a:ext>
            </a:extLst>
          </p:cNvPr>
          <p:cNvSpPr txBox="1"/>
          <p:nvPr/>
        </p:nvSpPr>
        <p:spPr>
          <a:xfrm>
            <a:off x="110569" y="2087549"/>
            <a:ext cx="494519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1" dirty="0"/>
              <a:t>944  </a:t>
            </a:r>
            <a:r>
              <a:rPr lang="en-US" sz="1400" b="1" dirty="0" err="1"/>
              <a:t>pazienti</a:t>
            </a:r>
            <a:r>
              <a:rPr lang="en-US" sz="1400" b="1" dirty="0"/>
              <a:t> </a:t>
            </a:r>
            <a:r>
              <a:rPr lang="en-US" sz="1400" b="1" dirty="0" err="1"/>
              <a:t>sottoposti</a:t>
            </a:r>
            <a:r>
              <a:rPr lang="en-US" sz="1400" b="1" dirty="0"/>
              <a:t> a RYGB</a:t>
            </a:r>
            <a:r>
              <a:rPr lang="en-US" sz="1400" u="none" strike="noStrike" baseline="0" dirty="0"/>
              <a:t>. </a:t>
            </a:r>
          </a:p>
          <a:p>
            <a:pPr algn="l"/>
            <a:r>
              <a:rPr lang="en-US" sz="1400" u="none" strike="noStrike" baseline="0" dirty="0"/>
              <a:t>Tutti </a:t>
            </a:r>
            <a:r>
              <a:rPr lang="en-US" sz="1400" dirty="0" err="1"/>
              <a:t>eleggibili</a:t>
            </a:r>
            <a:r>
              <a:rPr lang="en-US" sz="1400" dirty="0"/>
              <a:t> con </a:t>
            </a:r>
            <a:r>
              <a:rPr lang="en-US" sz="1400" dirty="0" err="1"/>
              <a:t>dati</a:t>
            </a:r>
            <a:r>
              <a:rPr lang="en-US" sz="1400" dirty="0"/>
              <a:t> di follow-up </a:t>
            </a:r>
            <a:r>
              <a:rPr lang="en-US" sz="1400" dirty="0" err="1"/>
              <a:t>oltre</a:t>
            </a:r>
            <a:r>
              <a:rPr lang="en-US" sz="1400" dirty="0"/>
              <a:t> 15 anni  , </a:t>
            </a:r>
            <a:r>
              <a:rPr lang="en-US" sz="1400" b="1" dirty="0"/>
              <a:t>340 con </a:t>
            </a:r>
            <a:r>
              <a:rPr lang="en-US" sz="1400" b="1" dirty="0" err="1"/>
              <a:t>dati</a:t>
            </a:r>
            <a:r>
              <a:rPr lang="en-US" sz="1400" b="1" dirty="0"/>
              <a:t> </a:t>
            </a:r>
            <a:r>
              <a:rPr lang="en-US" sz="1400" b="1" dirty="0" err="1"/>
              <a:t>oltre</a:t>
            </a:r>
            <a:r>
              <a:rPr lang="en-US" sz="1400" b="1" dirty="0"/>
              <a:t> </a:t>
            </a:r>
            <a:r>
              <a:rPr lang="en-US" sz="1400" b="1" dirty="0" err="1"/>
              <a:t>i</a:t>
            </a:r>
            <a:r>
              <a:rPr lang="en-US" sz="1400" b="1" dirty="0"/>
              <a:t> 20 anni. </a:t>
            </a:r>
            <a:endParaRPr lang="it-IT" sz="1400" b="1" dirty="0"/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AA07A99B-5902-C784-4BDE-D351F2BFF9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0690" y="3899483"/>
            <a:ext cx="4718118" cy="2421800"/>
          </a:xfrm>
          <a:prstGeom prst="rect">
            <a:avLst/>
          </a:prstGeom>
        </p:spPr>
      </p:pic>
      <p:sp>
        <p:nvSpPr>
          <p:cNvPr id="30" name="Text 6">
            <a:extLst>
              <a:ext uri="{FF2B5EF4-FFF2-40B4-BE49-F238E27FC236}">
                <a16:creationId xmlns:a16="http://schemas.microsoft.com/office/drawing/2014/main" id="{9D935E76-852F-DDED-C80A-9A752E883690}"/>
              </a:ext>
            </a:extLst>
          </p:cNvPr>
          <p:cNvSpPr/>
          <p:nvPr/>
        </p:nvSpPr>
        <p:spPr>
          <a:xfrm>
            <a:off x="110569" y="5425717"/>
            <a:ext cx="5788344" cy="8662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Reinterventi: </a:t>
            </a: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14.2% a 15 anni (l'ernia interna la causa più frequente, 8.5%).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Reflusso</a:t>
            </a: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descritto dagli autori come “insolito dopo RYGB” in questa coorte.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Metabolismo</a:t>
            </a: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miglioramento di lipidi, glicemia e uricemia mantenuto fino a 20 anni.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2460771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45970C11-39B9-EDA4-647C-6500F54988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3" b="10481"/>
          <a:stretch>
            <a:fillRect/>
          </a:stretch>
        </p:blipFill>
        <p:spPr>
          <a:xfrm>
            <a:off x="-9625" y="0"/>
            <a:ext cx="5958038" cy="866274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3E1D8CC1-7630-A235-F761-F3CA873820AA}"/>
              </a:ext>
            </a:extLst>
          </p:cNvPr>
          <p:cNvSpPr/>
          <p:nvPr/>
        </p:nvSpPr>
        <p:spPr>
          <a:xfrm>
            <a:off x="4581627" y="111653"/>
            <a:ext cx="2021304" cy="2541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LO STUDIO SOS</a:t>
            </a:r>
            <a:endParaRPr lang="en-US" sz="1200" dirty="0">
              <a:solidFill>
                <a:schemeClr val="tx2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0A27285-5B46-EC9E-4CB9-E00806259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6274"/>
            <a:ext cx="3642193" cy="127472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231BDAB-1468-637F-4296-5E017ABCE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904" y="482171"/>
            <a:ext cx="5076357" cy="158994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4772E7B-924C-AC06-F7C4-3CE3173D48F9}"/>
              </a:ext>
            </a:extLst>
          </p:cNvPr>
          <p:cNvSpPr txBox="1"/>
          <p:nvPr/>
        </p:nvSpPr>
        <p:spPr>
          <a:xfrm>
            <a:off x="-9625" y="6086367"/>
            <a:ext cx="120027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Carlsson LMS, Carlsson B, Jacobson P, Karlsson C, Andersson-Assarsson JC, Kristensson FM, Ahlin S, Svensson PA, Taube M,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Näslund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I,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Karason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K, Peltonen M, Sjöholm K. Mortality in relation to diabetes remission in Swedish Obese Subjects - a prospective cohort study. Int J Surg. 2024 Oct 1;110(10):6581-6590. </a:t>
            </a:r>
          </a:p>
          <a:p>
            <a:endParaRPr lang="en-US" sz="900" dirty="0">
              <a:solidFill>
                <a:schemeClr val="tx2"/>
              </a:solidFill>
              <a:ea typeface="Calibri" panose="020F0502020204030204" pitchFamily="34" charset="0"/>
            </a:endParaRPr>
          </a:p>
          <a:p>
            <a:r>
              <a:rPr lang="en-US" sz="900" dirty="0">
                <a:solidFill>
                  <a:schemeClr val="tx2"/>
                </a:solidFill>
                <a:ea typeface="Calibri" panose="020F0502020204030204" pitchFamily="34" charset="0"/>
              </a:rPr>
              <a:t>Carlsson LMS, Carlsson B, Jacobson P, Karlsson C, Andersson-Assarsson JC, Kristensson FM, Ahlin S, Svensson PA, Taube M, </a:t>
            </a:r>
            <a:r>
              <a:rPr lang="en-US" sz="900" dirty="0" err="1">
                <a:solidFill>
                  <a:schemeClr val="tx2"/>
                </a:solidFill>
                <a:ea typeface="Calibri" panose="020F0502020204030204" pitchFamily="34" charset="0"/>
              </a:rPr>
              <a:t>Näslund</a:t>
            </a:r>
            <a:r>
              <a:rPr lang="en-US" sz="900" dirty="0">
                <a:solidFill>
                  <a:schemeClr val="tx2"/>
                </a:solidFill>
                <a:ea typeface="Calibri" panose="020F0502020204030204" pitchFamily="34" charset="0"/>
              </a:rPr>
              <a:t> I, </a:t>
            </a:r>
            <a:r>
              <a:rPr lang="en-US" sz="900" dirty="0" err="1">
                <a:solidFill>
                  <a:schemeClr val="tx2"/>
                </a:solidFill>
                <a:ea typeface="Calibri" panose="020F0502020204030204" pitchFamily="34" charset="0"/>
              </a:rPr>
              <a:t>Karason</a:t>
            </a:r>
            <a:r>
              <a:rPr lang="en-US" sz="900" dirty="0">
                <a:solidFill>
                  <a:schemeClr val="tx2"/>
                </a:solidFill>
                <a:ea typeface="Calibri" panose="020F0502020204030204" pitchFamily="34" charset="0"/>
              </a:rPr>
              <a:t> K, Peltonen M, Sjöholm K. Life expectancy after bariatric surgery or usual care in patients with or without baseline type 2 diabetes in Swedish Obese Subjects. Int J </a:t>
            </a:r>
            <a:r>
              <a:rPr lang="en-US" sz="900" dirty="0" err="1">
                <a:solidFill>
                  <a:schemeClr val="tx2"/>
                </a:solidFill>
                <a:ea typeface="Calibri" panose="020F0502020204030204" pitchFamily="34" charset="0"/>
              </a:rPr>
              <a:t>Obes</a:t>
            </a:r>
            <a:r>
              <a:rPr lang="en-US" sz="900" dirty="0">
                <a:solidFill>
                  <a:schemeClr val="tx2"/>
                </a:solidFill>
                <a:ea typeface="Calibri" panose="020F0502020204030204" pitchFamily="34" charset="0"/>
              </a:rPr>
              <a:t> (Lond). 2023 Oct;47(10):931-938. </a:t>
            </a:r>
          </a:p>
          <a:p>
            <a:endParaRPr lang="it-IT" sz="900" dirty="0">
              <a:solidFill>
                <a:schemeClr val="tx2"/>
              </a:solidFill>
            </a:endParaRPr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3DD9BB55-A503-03E3-3C78-20790BC73707}"/>
              </a:ext>
            </a:extLst>
          </p:cNvPr>
          <p:cNvSpPr/>
          <p:nvPr/>
        </p:nvSpPr>
        <p:spPr>
          <a:xfrm>
            <a:off x="384048" y="2331720"/>
            <a:ext cx="2606040" cy="1603401"/>
          </a:xfrm>
          <a:prstGeom prst="roundRect">
            <a:avLst>
              <a:gd name="adj" fmla="val 2807"/>
            </a:avLst>
          </a:prstGeom>
          <a:solidFill>
            <a:srgbClr val="2B3A8C"/>
          </a:solidFill>
          <a:ln/>
        </p:spPr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2266EBCE-9279-FE56-6209-BBA479EA889A}"/>
              </a:ext>
            </a:extLst>
          </p:cNvPr>
          <p:cNvSpPr/>
          <p:nvPr/>
        </p:nvSpPr>
        <p:spPr>
          <a:xfrm>
            <a:off x="713232" y="2331720"/>
            <a:ext cx="227685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C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HR 0.71</a:t>
            </a:r>
            <a:endParaRPr lang="en-US" sz="2700" dirty="0">
              <a:solidFill>
                <a:srgbClr val="FFC000"/>
              </a:solidFill>
            </a:endParaRPr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8A4F5A5E-9331-AA0E-7B79-C9D600CE6708}"/>
              </a:ext>
            </a:extLst>
          </p:cNvPr>
          <p:cNvSpPr/>
          <p:nvPr/>
        </p:nvSpPr>
        <p:spPr>
          <a:xfrm>
            <a:off x="521208" y="2928884"/>
            <a:ext cx="2276856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riduzione del rischio di mortalità con remissione del diabete a 2 anni (P=.019)</a:t>
            </a:r>
            <a:endParaRPr lang="en-US" sz="1150" dirty="0"/>
          </a:p>
        </p:txBody>
      </p:sp>
      <p:sp>
        <p:nvSpPr>
          <p:cNvPr id="23" name="Shape 6">
            <a:extLst>
              <a:ext uri="{FF2B5EF4-FFF2-40B4-BE49-F238E27FC236}">
                <a16:creationId xmlns:a16="http://schemas.microsoft.com/office/drawing/2014/main" id="{3439905B-1FCA-2F19-9496-3FCE0B1BD948}"/>
              </a:ext>
            </a:extLst>
          </p:cNvPr>
          <p:cNvSpPr/>
          <p:nvPr/>
        </p:nvSpPr>
        <p:spPr>
          <a:xfrm>
            <a:off x="3319272" y="2328518"/>
            <a:ext cx="2606040" cy="1603402"/>
          </a:xfrm>
          <a:prstGeom prst="roundRect">
            <a:avLst>
              <a:gd name="adj" fmla="val 2807"/>
            </a:avLst>
          </a:prstGeom>
          <a:solidFill>
            <a:srgbClr val="2B3A8C"/>
          </a:solidFill>
          <a:ln/>
        </p:spPr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B6447114-3C76-0CE5-3312-6D712D488DF0}"/>
              </a:ext>
            </a:extLst>
          </p:cNvPr>
          <p:cNvSpPr/>
          <p:nvPr/>
        </p:nvSpPr>
        <p:spPr>
          <a:xfrm>
            <a:off x="3483864" y="2331720"/>
            <a:ext cx="227685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C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+2.5 anni</a:t>
            </a:r>
            <a:endParaRPr lang="en-US" sz="2700" dirty="0">
              <a:solidFill>
                <a:srgbClr val="FFC000"/>
              </a:solidFill>
            </a:endParaRP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B4099592-CCE4-C5A3-6743-2C74756AC798}"/>
              </a:ext>
            </a:extLst>
          </p:cNvPr>
          <p:cNvSpPr/>
          <p:nvPr/>
        </p:nvSpPr>
        <p:spPr>
          <a:xfrm>
            <a:off x="3483864" y="3063240"/>
            <a:ext cx="2276856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guadagno di aspettativa di vita associato alla remissione del diabete</a:t>
            </a:r>
            <a:endParaRPr lang="en-US" sz="1150" dirty="0"/>
          </a:p>
        </p:txBody>
      </p:sp>
      <p:sp>
        <p:nvSpPr>
          <p:cNvPr id="29" name="Shape 9">
            <a:extLst>
              <a:ext uri="{FF2B5EF4-FFF2-40B4-BE49-F238E27FC236}">
                <a16:creationId xmlns:a16="http://schemas.microsoft.com/office/drawing/2014/main" id="{D75B37C8-8423-9468-4FF4-AA3A052B0F7E}"/>
              </a:ext>
            </a:extLst>
          </p:cNvPr>
          <p:cNvSpPr/>
          <p:nvPr/>
        </p:nvSpPr>
        <p:spPr>
          <a:xfrm>
            <a:off x="351804" y="4263991"/>
            <a:ext cx="2606040" cy="1603401"/>
          </a:xfrm>
          <a:prstGeom prst="roundRect">
            <a:avLst>
              <a:gd name="adj" fmla="val 2807"/>
            </a:avLst>
          </a:prstGeom>
          <a:solidFill>
            <a:srgbClr val="2B3A8C"/>
          </a:solidFill>
          <a:ln/>
        </p:spPr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30C189C1-D0C4-40FC-6482-76BE19340403}"/>
              </a:ext>
            </a:extLst>
          </p:cNvPr>
          <p:cNvSpPr/>
          <p:nvPr/>
        </p:nvSpPr>
        <p:spPr>
          <a:xfrm>
            <a:off x="726768" y="4290859"/>
            <a:ext cx="227685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C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HR 0.54</a:t>
            </a:r>
            <a:endParaRPr lang="en-US" sz="2700" dirty="0">
              <a:solidFill>
                <a:srgbClr val="FFC000"/>
              </a:solidFill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EE578604-3EA8-72CC-303A-5112BAE84243}"/>
              </a:ext>
            </a:extLst>
          </p:cNvPr>
          <p:cNvSpPr/>
          <p:nvPr/>
        </p:nvSpPr>
        <p:spPr>
          <a:xfrm>
            <a:off x="562176" y="4892040"/>
            <a:ext cx="2276856" cy="8251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riduzione della mortalità cardiovascolare (nessun effetto significativo sulla mortalità oncologica)</a:t>
            </a:r>
            <a:endParaRPr lang="en-US" sz="1150" dirty="0"/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66158386-ACA2-99D3-B707-E547B46526AD}"/>
              </a:ext>
            </a:extLst>
          </p:cNvPr>
          <p:cNvSpPr/>
          <p:nvPr/>
        </p:nvSpPr>
        <p:spPr>
          <a:xfrm>
            <a:off x="3342373" y="4249645"/>
            <a:ext cx="2606040" cy="1589948"/>
          </a:xfrm>
          <a:prstGeom prst="roundRect">
            <a:avLst>
              <a:gd name="adj" fmla="val 2807"/>
            </a:avLst>
          </a:prstGeom>
          <a:solidFill>
            <a:srgbClr val="2B3A8C"/>
          </a:solidFill>
          <a:ln/>
        </p:spPr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B9B1D202-C7CC-21D9-999A-D1540A0012BD}"/>
              </a:ext>
            </a:extLst>
          </p:cNvPr>
          <p:cNvSpPr/>
          <p:nvPr/>
        </p:nvSpPr>
        <p:spPr>
          <a:xfrm>
            <a:off x="3813048" y="4249645"/>
            <a:ext cx="227685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C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 anni</a:t>
            </a:r>
            <a:endParaRPr lang="en-US" sz="2700" dirty="0">
              <a:solidFill>
                <a:srgbClr val="FFC000"/>
              </a:solidFill>
            </a:endParaRPr>
          </a:p>
        </p:txBody>
      </p:sp>
      <p:sp>
        <p:nvSpPr>
          <p:cNvPr id="39" name="Text 14">
            <a:extLst>
              <a:ext uri="{FF2B5EF4-FFF2-40B4-BE49-F238E27FC236}">
                <a16:creationId xmlns:a16="http://schemas.microsoft.com/office/drawing/2014/main" id="{77246C35-3F10-DB0E-ADB4-46670D4E613B}"/>
              </a:ext>
            </a:extLst>
          </p:cNvPr>
          <p:cNvSpPr/>
          <p:nvPr/>
        </p:nvSpPr>
        <p:spPr>
          <a:xfrm>
            <a:off x="3642193" y="4937760"/>
            <a:ext cx="2276856" cy="8530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mediano dello studio SOS: la coorte prospettica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più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lunga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chirurgia bariatrica</a:t>
            </a:r>
            <a:endParaRPr lang="en-US" sz="1150" dirty="0"/>
          </a:p>
        </p:txBody>
      </p:sp>
      <p:sp>
        <p:nvSpPr>
          <p:cNvPr id="43" name="Text 16">
            <a:extLst>
              <a:ext uri="{FF2B5EF4-FFF2-40B4-BE49-F238E27FC236}">
                <a16:creationId xmlns:a16="http://schemas.microsoft.com/office/drawing/2014/main" id="{7B3AC81C-97FD-E444-3A38-587CC3A099CF}"/>
              </a:ext>
            </a:extLst>
          </p:cNvPr>
          <p:cNvSpPr/>
          <p:nvPr/>
        </p:nvSpPr>
        <p:spPr>
          <a:xfrm>
            <a:off x="1154887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  <p:pic>
        <p:nvPicPr>
          <p:cNvPr id="44" name="Immagine 43">
            <a:extLst>
              <a:ext uri="{FF2B5EF4-FFF2-40B4-BE49-F238E27FC236}">
                <a16:creationId xmlns:a16="http://schemas.microsoft.com/office/drawing/2014/main" id="{397CE88E-1B47-5D0D-E47B-E0F2BA4498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087"/>
          <a:stretch>
            <a:fillRect/>
          </a:stretch>
        </p:blipFill>
        <p:spPr bwMode="auto">
          <a:xfrm>
            <a:off x="6264061" y="2428067"/>
            <a:ext cx="5094605" cy="34226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22451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7E05F224-F29D-0952-B412-D0CEC4526D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3" b="10481"/>
          <a:stretch>
            <a:fillRect/>
          </a:stretch>
        </p:blipFill>
        <p:spPr>
          <a:xfrm>
            <a:off x="0" y="0"/>
            <a:ext cx="5958038" cy="866274"/>
          </a:xfrm>
          <a:prstGeom prst="rect">
            <a:avLst/>
          </a:prstGeom>
        </p:spPr>
      </p:pic>
      <p:sp>
        <p:nvSpPr>
          <p:cNvPr id="9" name="Text 0">
            <a:extLst>
              <a:ext uri="{FF2B5EF4-FFF2-40B4-BE49-F238E27FC236}">
                <a16:creationId xmlns:a16="http://schemas.microsoft.com/office/drawing/2014/main" id="{7DD89FAB-BBFC-1F3D-7FBF-370EF6D95501}"/>
              </a:ext>
            </a:extLst>
          </p:cNvPr>
          <p:cNvSpPr/>
          <p:nvPr/>
        </p:nvSpPr>
        <p:spPr>
          <a:xfrm>
            <a:off x="3705726" y="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</a:t>
            </a:r>
            <a:r>
              <a:rPr lang="en-US" sz="1200" b="1" kern="0" spc="200" dirty="0" err="1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Qualità</a:t>
            </a: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delle </a:t>
            </a:r>
            <a:r>
              <a:rPr lang="en-US" sz="1200" b="1" kern="0" spc="200" dirty="0" err="1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evidenze</a:t>
            </a: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RCTs</a:t>
            </a:r>
            <a:endParaRPr lang="en-US" sz="1200" dirty="0"/>
          </a:p>
        </p:txBody>
      </p:sp>
      <p:pic>
        <p:nvPicPr>
          <p:cNvPr id="10" name="Immagine 9" descr="L'importanza dell'Evidenza Scientifica">
            <a:extLst>
              <a:ext uri="{FF2B5EF4-FFF2-40B4-BE49-F238E27FC236}">
                <a16:creationId xmlns:a16="http://schemas.microsoft.com/office/drawing/2014/main" id="{FD2458C2-A50F-61DC-00C2-79AEBD1C5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6612" y="0"/>
            <a:ext cx="3335388" cy="227496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DF7483D-51BD-FC89-1B70-5835E8FAC5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716"/>
          <a:stretch>
            <a:fillRect/>
          </a:stretch>
        </p:blipFill>
        <p:spPr>
          <a:xfrm>
            <a:off x="0" y="958044"/>
            <a:ext cx="4360243" cy="1230923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4B77AC4-5B99-FCD9-4F0F-B44DB759375C}"/>
              </a:ext>
            </a:extLst>
          </p:cNvPr>
          <p:cNvSpPr txBox="1"/>
          <p:nvPr/>
        </p:nvSpPr>
        <p:spPr>
          <a:xfrm>
            <a:off x="2364024" y="558497"/>
            <a:ext cx="614995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254FFFD-FC2D-53BD-8C93-906B6C5145CE}"/>
              </a:ext>
            </a:extLst>
          </p:cNvPr>
          <p:cNvSpPr txBox="1"/>
          <p:nvPr/>
        </p:nvSpPr>
        <p:spPr>
          <a:xfrm>
            <a:off x="0" y="6488668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dirty="0" err="1">
                <a:solidFill>
                  <a:schemeClr val="accent1"/>
                </a:solidFill>
              </a:rPr>
              <a:t>Kraljevic</a:t>
            </a:r>
            <a:r>
              <a:rPr lang="it-IT" sz="900" dirty="0">
                <a:solidFill>
                  <a:schemeClr val="accent1"/>
                </a:solidFill>
              </a:rPr>
              <a:t> M, </a:t>
            </a:r>
            <a:r>
              <a:rPr lang="it-IT" sz="900" dirty="0" err="1">
                <a:solidFill>
                  <a:schemeClr val="accent1"/>
                </a:solidFill>
              </a:rPr>
              <a:t>Süsstrunk</a:t>
            </a:r>
            <a:r>
              <a:rPr lang="it-IT" sz="900" dirty="0">
                <a:solidFill>
                  <a:schemeClr val="accent1"/>
                </a:solidFill>
              </a:rPr>
              <a:t> J, </a:t>
            </a:r>
            <a:r>
              <a:rPr lang="it-IT" sz="900" dirty="0" err="1">
                <a:solidFill>
                  <a:schemeClr val="accent1"/>
                </a:solidFill>
              </a:rPr>
              <a:t>Wölnerhanssen</a:t>
            </a:r>
            <a:r>
              <a:rPr lang="it-IT" sz="900" dirty="0">
                <a:solidFill>
                  <a:schemeClr val="accent1"/>
                </a:solidFill>
              </a:rPr>
              <a:t> BK, Peters T, </a:t>
            </a:r>
            <a:r>
              <a:rPr lang="it-IT" sz="900" dirty="0" err="1">
                <a:solidFill>
                  <a:schemeClr val="accent1"/>
                </a:solidFill>
              </a:rPr>
              <a:t>Bueter</a:t>
            </a:r>
            <a:r>
              <a:rPr lang="it-IT" sz="900" dirty="0">
                <a:solidFill>
                  <a:schemeClr val="accent1"/>
                </a:solidFill>
              </a:rPr>
              <a:t> M, Gero D, </a:t>
            </a:r>
            <a:r>
              <a:rPr lang="it-IT" sz="900" dirty="0" err="1">
                <a:solidFill>
                  <a:schemeClr val="accent1"/>
                </a:solidFill>
              </a:rPr>
              <a:t>Schultes</a:t>
            </a:r>
            <a:r>
              <a:rPr lang="it-IT" sz="900" dirty="0">
                <a:solidFill>
                  <a:schemeClr val="accent1"/>
                </a:solidFill>
              </a:rPr>
              <a:t> B, </a:t>
            </a:r>
            <a:r>
              <a:rPr lang="it-IT" sz="900" dirty="0" err="1">
                <a:solidFill>
                  <a:schemeClr val="accent1"/>
                </a:solidFill>
              </a:rPr>
              <a:t>Poljo</a:t>
            </a:r>
            <a:r>
              <a:rPr lang="it-IT" sz="900" dirty="0">
                <a:solidFill>
                  <a:schemeClr val="accent1"/>
                </a:solidFill>
              </a:rPr>
              <a:t> A, Schneider R, </a:t>
            </a:r>
            <a:r>
              <a:rPr lang="it-IT" sz="900" dirty="0" err="1">
                <a:solidFill>
                  <a:schemeClr val="accent1"/>
                </a:solidFill>
              </a:rPr>
              <a:t>Peterli</a:t>
            </a:r>
            <a:r>
              <a:rPr lang="it-IT" sz="900" dirty="0">
                <a:solidFill>
                  <a:schemeClr val="accent1"/>
                </a:solidFill>
              </a:rPr>
              <a:t> R. Long-</a:t>
            </a:r>
            <a:r>
              <a:rPr lang="it-IT" sz="900" dirty="0" err="1">
                <a:solidFill>
                  <a:schemeClr val="accent1"/>
                </a:solidFill>
              </a:rPr>
              <a:t>Term</a:t>
            </a:r>
            <a:r>
              <a:rPr lang="it-IT" sz="900" dirty="0">
                <a:solidFill>
                  <a:schemeClr val="accent1"/>
                </a:solidFill>
              </a:rPr>
              <a:t> </a:t>
            </a:r>
            <a:r>
              <a:rPr lang="it-IT" sz="900" dirty="0" err="1">
                <a:solidFill>
                  <a:schemeClr val="accent1"/>
                </a:solidFill>
              </a:rPr>
              <a:t>Outcomes</a:t>
            </a:r>
            <a:r>
              <a:rPr lang="it-IT" sz="900" dirty="0">
                <a:solidFill>
                  <a:schemeClr val="accent1"/>
                </a:solidFill>
              </a:rPr>
              <a:t> of </a:t>
            </a:r>
            <a:r>
              <a:rPr lang="it-IT" sz="900" dirty="0" err="1">
                <a:solidFill>
                  <a:schemeClr val="accent1"/>
                </a:solidFill>
              </a:rPr>
              <a:t>Laparoscopic</a:t>
            </a:r>
            <a:r>
              <a:rPr lang="it-IT" sz="900" dirty="0">
                <a:solidFill>
                  <a:schemeClr val="accent1"/>
                </a:solidFill>
              </a:rPr>
              <a:t> Roux-en-Y </a:t>
            </a:r>
            <a:r>
              <a:rPr lang="it-IT" sz="900" dirty="0" err="1">
                <a:solidFill>
                  <a:schemeClr val="accent1"/>
                </a:solidFill>
              </a:rPr>
              <a:t>Gastric</a:t>
            </a:r>
            <a:r>
              <a:rPr lang="it-IT" sz="900" dirty="0">
                <a:solidFill>
                  <a:schemeClr val="accent1"/>
                </a:solidFill>
              </a:rPr>
              <a:t> Bypass vs </a:t>
            </a:r>
            <a:r>
              <a:rPr lang="it-IT" sz="900" dirty="0" err="1">
                <a:solidFill>
                  <a:schemeClr val="accent1"/>
                </a:solidFill>
              </a:rPr>
              <a:t>Laparoscopic</a:t>
            </a:r>
            <a:r>
              <a:rPr lang="it-IT" sz="900" dirty="0">
                <a:solidFill>
                  <a:schemeClr val="accent1"/>
                </a:solidFill>
              </a:rPr>
              <a:t> Sleeve </a:t>
            </a:r>
            <a:r>
              <a:rPr lang="it-IT" sz="900" dirty="0" err="1">
                <a:solidFill>
                  <a:schemeClr val="accent1"/>
                </a:solidFill>
              </a:rPr>
              <a:t>Gastrectomy</a:t>
            </a:r>
            <a:r>
              <a:rPr lang="it-IT" sz="900" dirty="0">
                <a:solidFill>
                  <a:schemeClr val="accent1"/>
                </a:solidFill>
              </a:rPr>
              <a:t> for </a:t>
            </a:r>
            <a:r>
              <a:rPr lang="it-IT" sz="900" dirty="0" err="1">
                <a:solidFill>
                  <a:schemeClr val="accent1"/>
                </a:solidFill>
              </a:rPr>
              <a:t>Obesity</a:t>
            </a:r>
            <a:r>
              <a:rPr lang="it-IT" sz="900" dirty="0">
                <a:solidFill>
                  <a:schemeClr val="accent1"/>
                </a:solidFill>
              </a:rPr>
              <a:t>: The SM-BOSS </a:t>
            </a:r>
            <a:r>
              <a:rPr lang="it-IT" sz="900" dirty="0" err="1">
                <a:solidFill>
                  <a:schemeClr val="accent1"/>
                </a:solidFill>
              </a:rPr>
              <a:t>Randomized</a:t>
            </a:r>
            <a:r>
              <a:rPr lang="it-IT" sz="900" dirty="0">
                <a:solidFill>
                  <a:schemeClr val="accent1"/>
                </a:solidFill>
              </a:rPr>
              <a:t> Clinical Trial. JAMA </a:t>
            </a:r>
            <a:r>
              <a:rPr lang="it-IT" sz="900" dirty="0" err="1">
                <a:solidFill>
                  <a:schemeClr val="accent1"/>
                </a:solidFill>
              </a:rPr>
              <a:t>Surg</a:t>
            </a:r>
            <a:r>
              <a:rPr lang="it-IT" sz="900" dirty="0">
                <a:solidFill>
                  <a:schemeClr val="accent1"/>
                </a:solidFill>
              </a:rPr>
              <a:t>. 2025 </a:t>
            </a:r>
            <a:r>
              <a:rPr lang="it-IT" sz="900" dirty="0" err="1">
                <a:solidFill>
                  <a:schemeClr val="accent1"/>
                </a:solidFill>
              </a:rPr>
              <a:t>Apr</a:t>
            </a:r>
            <a:r>
              <a:rPr lang="it-IT" sz="900" dirty="0">
                <a:solidFill>
                  <a:schemeClr val="accent1"/>
                </a:solidFill>
              </a:rPr>
              <a:t> 1;160(4):369-377. </a:t>
            </a:r>
          </a:p>
        </p:txBody>
      </p:sp>
      <p:graphicFrame>
        <p:nvGraphicFramePr>
          <p:cNvPr id="28" name="Chart 0">
            <a:extLst>
              <a:ext uri="{FF2B5EF4-FFF2-40B4-BE49-F238E27FC236}">
                <a16:creationId xmlns:a16="http://schemas.microsoft.com/office/drawing/2014/main" id="{30C464A8-BE7C-7FF4-937B-1207F2A95A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4517994"/>
              </p:ext>
            </p:extLst>
          </p:nvPr>
        </p:nvGraphicFramePr>
        <p:xfrm>
          <a:off x="0" y="2029968"/>
          <a:ext cx="649224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Text 3">
            <a:extLst>
              <a:ext uri="{FF2B5EF4-FFF2-40B4-BE49-F238E27FC236}">
                <a16:creationId xmlns:a16="http://schemas.microsoft.com/office/drawing/2014/main" id="{D2529A86-EEE5-BBAD-BD24-3E91006CA19B}"/>
              </a:ext>
            </a:extLst>
          </p:cNvPr>
          <p:cNvSpPr/>
          <p:nvPr/>
        </p:nvSpPr>
        <p:spPr>
          <a:xfrm>
            <a:off x="459606" y="4956048"/>
            <a:ext cx="6492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 = per-protocol, P=.048 a favore del RYGB · ITT = intention-to-treat, non significativo</a:t>
            </a:r>
            <a:endParaRPr lang="en-US" sz="950" dirty="0"/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5AC5860-F0B5-8B5E-CCEE-3E601350870F}"/>
              </a:ext>
            </a:extLst>
          </p:cNvPr>
          <p:cNvSpPr/>
          <p:nvPr/>
        </p:nvSpPr>
        <p:spPr>
          <a:xfrm>
            <a:off x="7315200" y="2289684"/>
            <a:ext cx="3792354" cy="956435"/>
          </a:xfrm>
          <a:prstGeom prst="roundRect">
            <a:avLst>
              <a:gd name="adj" fmla="val 5714"/>
            </a:avLst>
          </a:prstGeom>
          <a:solidFill>
            <a:srgbClr val="F7F9FC"/>
          </a:solidFill>
          <a:ln/>
          <a:effectLst>
            <a:outerShdw blurRad="101600" dist="38100" dir="5400000" algn="bl" rotWithShape="0">
              <a:srgbClr val="8A93A6">
                <a:alpha val="25000"/>
              </a:srgbClr>
            </a:outerShdw>
          </a:effectLst>
        </p:spPr>
      </p:sp>
      <p:sp>
        <p:nvSpPr>
          <p:cNvPr id="34" name="Text 5">
            <a:extLst>
              <a:ext uri="{FF2B5EF4-FFF2-40B4-BE49-F238E27FC236}">
                <a16:creationId xmlns:a16="http://schemas.microsoft.com/office/drawing/2014/main" id="{2D5DD1A9-41E5-3566-E8B7-5B75F61CC0B7}"/>
              </a:ext>
            </a:extLst>
          </p:cNvPr>
          <p:cNvSpPr/>
          <p:nvPr/>
        </p:nvSpPr>
        <p:spPr>
          <a:xfrm>
            <a:off x="7424928" y="2075688"/>
            <a:ext cx="4078224" cy="70408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29.9% vs 5.5%</a:t>
            </a:r>
            <a:endParaRPr lang="en-US" sz="2200" dirty="0"/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A85DD904-E21B-A540-D2ED-A39CB1E83556}"/>
              </a:ext>
            </a:extLst>
          </p:cNvPr>
          <p:cNvSpPr/>
          <p:nvPr/>
        </p:nvSpPr>
        <p:spPr>
          <a:xfrm>
            <a:off x="7424928" y="2734056"/>
            <a:ext cx="4078224" cy="4864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conversione a un'altra procedura: sleeve vs RYGB (P&lt;.001)</a:t>
            </a:r>
            <a:endParaRPr lang="en-US" sz="1100" dirty="0"/>
          </a:p>
        </p:txBody>
      </p:sp>
      <p:sp>
        <p:nvSpPr>
          <p:cNvPr id="38" name="Shape 7">
            <a:extLst>
              <a:ext uri="{FF2B5EF4-FFF2-40B4-BE49-F238E27FC236}">
                <a16:creationId xmlns:a16="http://schemas.microsoft.com/office/drawing/2014/main" id="{A1287FC4-E8D2-1287-8F46-E879656051BE}"/>
              </a:ext>
            </a:extLst>
          </p:cNvPr>
          <p:cNvSpPr/>
          <p:nvPr/>
        </p:nvSpPr>
        <p:spPr>
          <a:xfrm>
            <a:off x="7315200" y="3383280"/>
            <a:ext cx="3792354" cy="1095537"/>
          </a:xfrm>
          <a:prstGeom prst="roundRect">
            <a:avLst>
              <a:gd name="adj" fmla="val 5714"/>
            </a:avLst>
          </a:prstGeom>
          <a:solidFill>
            <a:srgbClr val="F7F9FC"/>
          </a:solidFill>
          <a:ln/>
          <a:effectLst>
            <a:outerShdw blurRad="101600" dist="38100" dir="5400000" algn="bl" rotWithShape="0">
              <a:srgbClr val="8A93A6">
                <a:alpha val="25000"/>
              </a:srgbClr>
            </a:outerShdw>
          </a:effectLst>
        </p:spPr>
      </p:sp>
      <p:sp>
        <p:nvSpPr>
          <p:cNvPr id="40" name="Text 8">
            <a:extLst>
              <a:ext uri="{FF2B5EF4-FFF2-40B4-BE49-F238E27FC236}">
                <a16:creationId xmlns:a16="http://schemas.microsoft.com/office/drawing/2014/main" id="{2CDCE29B-EB79-E399-915B-0A7ED77946A6}"/>
              </a:ext>
            </a:extLst>
          </p:cNvPr>
          <p:cNvSpPr/>
          <p:nvPr/>
        </p:nvSpPr>
        <p:spPr>
          <a:xfrm>
            <a:off x="7424928" y="3493008"/>
            <a:ext cx="4078224" cy="70408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32.3% vs 7.9%</a:t>
            </a:r>
            <a:endParaRPr lang="en-US" sz="2200" dirty="0"/>
          </a:p>
        </p:txBody>
      </p:sp>
      <p:sp>
        <p:nvSpPr>
          <p:cNvPr id="42" name="Text 9">
            <a:extLst>
              <a:ext uri="{FF2B5EF4-FFF2-40B4-BE49-F238E27FC236}">
                <a16:creationId xmlns:a16="http://schemas.microsoft.com/office/drawing/2014/main" id="{9FF79D6B-DBD0-93DF-9733-0CF7877B1C55}"/>
              </a:ext>
            </a:extLst>
          </p:cNvPr>
          <p:cNvSpPr/>
          <p:nvPr/>
        </p:nvSpPr>
        <p:spPr>
          <a:xfrm>
            <a:off x="7424928" y="4151376"/>
            <a:ext cx="4078224" cy="4864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reflusso gastroesofageo de novo: sleeve vs RYGB (P=.02)</a:t>
            </a:r>
            <a:endParaRPr lang="en-US" sz="1100" dirty="0"/>
          </a:p>
        </p:txBody>
      </p:sp>
      <p:sp>
        <p:nvSpPr>
          <p:cNvPr id="44" name="Shape 10">
            <a:extLst>
              <a:ext uri="{FF2B5EF4-FFF2-40B4-BE49-F238E27FC236}">
                <a16:creationId xmlns:a16="http://schemas.microsoft.com/office/drawing/2014/main" id="{08AF6899-0011-2506-9E64-02BB71F3C2BC}"/>
              </a:ext>
            </a:extLst>
          </p:cNvPr>
          <p:cNvSpPr/>
          <p:nvPr/>
        </p:nvSpPr>
        <p:spPr>
          <a:xfrm>
            <a:off x="7315200" y="480060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1E2761"/>
          </a:solidFill>
          <a:ln/>
        </p:spPr>
      </p:sp>
      <p:sp>
        <p:nvSpPr>
          <p:cNvPr id="46" name="Text 11">
            <a:extLst>
              <a:ext uri="{FF2B5EF4-FFF2-40B4-BE49-F238E27FC236}">
                <a16:creationId xmlns:a16="http://schemas.microsoft.com/office/drawing/2014/main" id="{3E3CB612-5F38-414F-3F9F-7F70604EA506}"/>
              </a:ext>
            </a:extLst>
          </p:cNvPr>
          <p:cNvSpPr/>
          <p:nvPr/>
        </p:nvSpPr>
        <p:spPr>
          <a:xfrm>
            <a:off x="7424928" y="4935974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RYGB  è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associato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ad un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tasso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revisione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conversione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 volte inferior rispetto alla LSG a 10 anni: e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ciò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rappresenta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un indicatore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diretto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efficacia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1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affidabilità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della procedura primaria.</a:t>
            </a:r>
            <a:endParaRPr lang="en-US" sz="1150" dirty="0"/>
          </a:p>
        </p:txBody>
      </p:sp>
      <p:sp>
        <p:nvSpPr>
          <p:cNvPr id="48" name="Text 12">
            <a:extLst>
              <a:ext uri="{FF2B5EF4-FFF2-40B4-BE49-F238E27FC236}">
                <a16:creationId xmlns:a16="http://schemas.microsoft.com/office/drawing/2014/main" id="{0865E08F-6487-E9CA-9E77-DF524CC2B7A9}"/>
              </a:ext>
            </a:extLst>
          </p:cNvPr>
          <p:cNvSpPr/>
          <p:nvPr/>
        </p:nvSpPr>
        <p:spPr>
          <a:xfrm>
            <a:off x="1154887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18291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639C2-B6D9-7494-1F8A-CC7EAA4CF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6DC55310-7826-5052-4F30-2E5735CB57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3" b="10481"/>
          <a:stretch>
            <a:fillRect/>
          </a:stretch>
        </p:blipFill>
        <p:spPr>
          <a:xfrm>
            <a:off x="0" y="0"/>
            <a:ext cx="5958038" cy="866274"/>
          </a:xfrm>
          <a:prstGeom prst="rect">
            <a:avLst/>
          </a:prstGeom>
        </p:spPr>
      </p:pic>
      <p:sp>
        <p:nvSpPr>
          <p:cNvPr id="9" name="Text 0">
            <a:extLst>
              <a:ext uri="{FF2B5EF4-FFF2-40B4-BE49-F238E27FC236}">
                <a16:creationId xmlns:a16="http://schemas.microsoft.com/office/drawing/2014/main" id="{1D1FCD61-DA4F-73A8-A00D-5D7460B43FFC}"/>
              </a:ext>
            </a:extLst>
          </p:cNvPr>
          <p:cNvSpPr/>
          <p:nvPr/>
        </p:nvSpPr>
        <p:spPr>
          <a:xfrm>
            <a:off x="3705726" y="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</a:t>
            </a:r>
            <a:r>
              <a:rPr lang="en-US" sz="1200" b="1" kern="0" spc="200" dirty="0" err="1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Qualità</a:t>
            </a: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delle </a:t>
            </a:r>
            <a:r>
              <a:rPr lang="en-US" sz="1200" b="1" kern="0" spc="200" dirty="0" err="1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evidenze</a:t>
            </a: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RCTs</a:t>
            </a:r>
            <a:endParaRPr lang="en-US" sz="1200" dirty="0"/>
          </a:p>
        </p:txBody>
      </p:sp>
      <p:pic>
        <p:nvPicPr>
          <p:cNvPr id="10" name="Immagine 9" descr="L'importanza dell'Evidenza Scientifica">
            <a:extLst>
              <a:ext uri="{FF2B5EF4-FFF2-40B4-BE49-F238E27FC236}">
                <a16:creationId xmlns:a16="http://schemas.microsoft.com/office/drawing/2014/main" id="{391B1CB0-D75F-A7E5-F7EC-7A5A8813B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806" y="4085"/>
            <a:ext cx="1818194" cy="124013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59B26BC-565F-AE78-EDC0-98B1C34ADB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716"/>
          <a:stretch>
            <a:fillRect/>
          </a:stretch>
        </p:blipFill>
        <p:spPr>
          <a:xfrm>
            <a:off x="1" y="958045"/>
            <a:ext cx="3812742" cy="107636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1C3B5B3-B095-154E-405E-F19E306ABD14}"/>
              </a:ext>
            </a:extLst>
          </p:cNvPr>
          <p:cNvSpPr txBox="1"/>
          <p:nvPr/>
        </p:nvSpPr>
        <p:spPr>
          <a:xfrm>
            <a:off x="2364024" y="558497"/>
            <a:ext cx="614995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5C8C0AC-A74B-3675-8401-3327BF3C5FC6}"/>
              </a:ext>
            </a:extLst>
          </p:cNvPr>
          <p:cNvSpPr txBox="1"/>
          <p:nvPr/>
        </p:nvSpPr>
        <p:spPr>
          <a:xfrm>
            <a:off x="0" y="6488668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dirty="0" err="1">
                <a:solidFill>
                  <a:schemeClr val="accent1"/>
                </a:solidFill>
              </a:rPr>
              <a:t>Kraljevic</a:t>
            </a:r>
            <a:r>
              <a:rPr lang="it-IT" sz="900" dirty="0">
                <a:solidFill>
                  <a:schemeClr val="accent1"/>
                </a:solidFill>
              </a:rPr>
              <a:t> M, </a:t>
            </a:r>
            <a:r>
              <a:rPr lang="it-IT" sz="900" dirty="0" err="1">
                <a:solidFill>
                  <a:schemeClr val="accent1"/>
                </a:solidFill>
              </a:rPr>
              <a:t>Süsstrunk</a:t>
            </a:r>
            <a:r>
              <a:rPr lang="it-IT" sz="900" dirty="0">
                <a:solidFill>
                  <a:schemeClr val="accent1"/>
                </a:solidFill>
              </a:rPr>
              <a:t> J, </a:t>
            </a:r>
            <a:r>
              <a:rPr lang="it-IT" sz="900" dirty="0" err="1">
                <a:solidFill>
                  <a:schemeClr val="accent1"/>
                </a:solidFill>
              </a:rPr>
              <a:t>Wölnerhanssen</a:t>
            </a:r>
            <a:r>
              <a:rPr lang="it-IT" sz="900" dirty="0">
                <a:solidFill>
                  <a:schemeClr val="accent1"/>
                </a:solidFill>
              </a:rPr>
              <a:t> BK, Peters T, </a:t>
            </a:r>
            <a:r>
              <a:rPr lang="it-IT" sz="900" dirty="0" err="1">
                <a:solidFill>
                  <a:schemeClr val="accent1"/>
                </a:solidFill>
              </a:rPr>
              <a:t>Bueter</a:t>
            </a:r>
            <a:r>
              <a:rPr lang="it-IT" sz="900" dirty="0">
                <a:solidFill>
                  <a:schemeClr val="accent1"/>
                </a:solidFill>
              </a:rPr>
              <a:t> M, Gero D, </a:t>
            </a:r>
            <a:r>
              <a:rPr lang="it-IT" sz="900" dirty="0" err="1">
                <a:solidFill>
                  <a:schemeClr val="accent1"/>
                </a:solidFill>
              </a:rPr>
              <a:t>Schultes</a:t>
            </a:r>
            <a:r>
              <a:rPr lang="it-IT" sz="900" dirty="0">
                <a:solidFill>
                  <a:schemeClr val="accent1"/>
                </a:solidFill>
              </a:rPr>
              <a:t> B, </a:t>
            </a:r>
            <a:r>
              <a:rPr lang="it-IT" sz="900" dirty="0" err="1">
                <a:solidFill>
                  <a:schemeClr val="accent1"/>
                </a:solidFill>
              </a:rPr>
              <a:t>Poljo</a:t>
            </a:r>
            <a:r>
              <a:rPr lang="it-IT" sz="900" dirty="0">
                <a:solidFill>
                  <a:schemeClr val="accent1"/>
                </a:solidFill>
              </a:rPr>
              <a:t> A, Schneider R, </a:t>
            </a:r>
            <a:r>
              <a:rPr lang="it-IT" sz="900" dirty="0" err="1">
                <a:solidFill>
                  <a:schemeClr val="accent1"/>
                </a:solidFill>
              </a:rPr>
              <a:t>Peterli</a:t>
            </a:r>
            <a:r>
              <a:rPr lang="it-IT" sz="900" dirty="0">
                <a:solidFill>
                  <a:schemeClr val="accent1"/>
                </a:solidFill>
              </a:rPr>
              <a:t> R. Long-</a:t>
            </a:r>
            <a:r>
              <a:rPr lang="it-IT" sz="900" dirty="0" err="1">
                <a:solidFill>
                  <a:schemeClr val="accent1"/>
                </a:solidFill>
              </a:rPr>
              <a:t>Term</a:t>
            </a:r>
            <a:r>
              <a:rPr lang="it-IT" sz="900" dirty="0">
                <a:solidFill>
                  <a:schemeClr val="accent1"/>
                </a:solidFill>
              </a:rPr>
              <a:t> </a:t>
            </a:r>
            <a:r>
              <a:rPr lang="it-IT" sz="900" dirty="0" err="1">
                <a:solidFill>
                  <a:schemeClr val="accent1"/>
                </a:solidFill>
              </a:rPr>
              <a:t>Outcomes</a:t>
            </a:r>
            <a:r>
              <a:rPr lang="it-IT" sz="900" dirty="0">
                <a:solidFill>
                  <a:schemeClr val="accent1"/>
                </a:solidFill>
              </a:rPr>
              <a:t> of </a:t>
            </a:r>
            <a:r>
              <a:rPr lang="it-IT" sz="900" dirty="0" err="1">
                <a:solidFill>
                  <a:schemeClr val="accent1"/>
                </a:solidFill>
              </a:rPr>
              <a:t>Laparoscopic</a:t>
            </a:r>
            <a:r>
              <a:rPr lang="it-IT" sz="900" dirty="0">
                <a:solidFill>
                  <a:schemeClr val="accent1"/>
                </a:solidFill>
              </a:rPr>
              <a:t> Roux-en-Y </a:t>
            </a:r>
            <a:r>
              <a:rPr lang="it-IT" sz="900" dirty="0" err="1">
                <a:solidFill>
                  <a:schemeClr val="accent1"/>
                </a:solidFill>
              </a:rPr>
              <a:t>Gastric</a:t>
            </a:r>
            <a:r>
              <a:rPr lang="it-IT" sz="900" dirty="0">
                <a:solidFill>
                  <a:schemeClr val="accent1"/>
                </a:solidFill>
              </a:rPr>
              <a:t> Bypass vs </a:t>
            </a:r>
            <a:r>
              <a:rPr lang="it-IT" sz="900" dirty="0" err="1">
                <a:solidFill>
                  <a:schemeClr val="accent1"/>
                </a:solidFill>
              </a:rPr>
              <a:t>Laparoscopic</a:t>
            </a:r>
            <a:r>
              <a:rPr lang="it-IT" sz="900" dirty="0">
                <a:solidFill>
                  <a:schemeClr val="accent1"/>
                </a:solidFill>
              </a:rPr>
              <a:t> Sleeve </a:t>
            </a:r>
            <a:r>
              <a:rPr lang="it-IT" sz="900" dirty="0" err="1">
                <a:solidFill>
                  <a:schemeClr val="accent1"/>
                </a:solidFill>
              </a:rPr>
              <a:t>Gastrectomy</a:t>
            </a:r>
            <a:r>
              <a:rPr lang="it-IT" sz="900" dirty="0">
                <a:solidFill>
                  <a:schemeClr val="accent1"/>
                </a:solidFill>
              </a:rPr>
              <a:t> for </a:t>
            </a:r>
            <a:r>
              <a:rPr lang="it-IT" sz="900" dirty="0" err="1">
                <a:solidFill>
                  <a:schemeClr val="accent1"/>
                </a:solidFill>
              </a:rPr>
              <a:t>Obesity</a:t>
            </a:r>
            <a:r>
              <a:rPr lang="it-IT" sz="900" dirty="0">
                <a:solidFill>
                  <a:schemeClr val="accent1"/>
                </a:solidFill>
              </a:rPr>
              <a:t>: The SM-BOSS </a:t>
            </a:r>
            <a:r>
              <a:rPr lang="it-IT" sz="900" dirty="0" err="1">
                <a:solidFill>
                  <a:schemeClr val="accent1"/>
                </a:solidFill>
              </a:rPr>
              <a:t>Randomized</a:t>
            </a:r>
            <a:r>
              <a:rPr lang="it-IT" sz="900" dirty="0">
                <a:solidFill>
                  <a:schemeClr val="accent1"/>
                </a:solidFill>
              </a:rPr>
              <a:t> Clinical Trial. JAMA </a:t>
            </a:r>
            <a:r>
              <a:rPr lang="it-IT" sz="900" dirty="0" err="1">
                <a:solidFill>
                  <a:schemeClr val="accent1"/>
                </a:solidFill>
              </a:rPr>
              <a:t>Surg</a:t>
            </a:r>
            <a:r>
              <a:rPr lang="it-IT" sz="900" dirty="0">
                <a:solidFill>
                  <a:schemeClr val="accent1"/>
                </a:solidFill>
              </a:rPr>
              <a:t>. 2025 </a:t>
            </a:r>
            <a:r>
              <a:rPr lang="it-IT" sz="900" dirty="0" err="1">
                <a:solidFill>
                  <a:schemeClr val="accent1"/>
                </a:solidFill>
              </a:rPr>
              <a:t>Apr</a:t>
            </a:r>
            <a:r>
              <a:rPr lang="it-IT" sz="900" dirty="0">
                <a:solidFill>
                  <a:schemeClr val="accent1"/>
                </a:solidFill>
              </a:rPr>
              <a:t> 1;160(4):369-377. </a:t>
            </a:r>
          </a:p>
        </p:txBody>
      </p:sp>
      <p:sp>
        <p:nvSpPr>
          <p:cNvPr id="48" name="Text 12">
            <a:extLst>
              <a:ext uri="{FF2B5EF4-FFF2-40B4-BE49-F238E27FC236}">
                <a16:creationId xmlns:a16="http://schemas.microsoft.com/office/drawing/2014/main" id="{F2249E1D-AC9A-4679-BA85-1241F365811C}"/>
              </a:ext>
            </a:extLst>
          </p:cNvPr>
          <p:cNvSpPr/>
          <p:nvPr/>
        </p:nvSpPr>
        <p:spPr>
          <a:xfrm>
            <a:off x="1154887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842C0C7-61EC-F8BB-248D-12EB4DED8821}"/>
              </a:ext>
            </a:extLst>
          </p:cNvPr>
          <p:cNvSpPr txBox="1"/>
          <p:nvPr/>
        </p:nvSpPr>
        <p:spPr>
          <a:xfrm>
            <a:off x="149733" y="2531984"/>
            <a:ext cx="3812741" cy="2436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88" b="1" dirty="0">
                <a:solidFill>
                  <a:srgbClr val="002060"/>
                </a:solidFill>
              </a:rPr>
              <a:t>        Key Points</a:t>
            </a:r>
          </a:p>
          <a:p>
            <a:endParaRPr lang="en-US" sz="1088" dirty="0">
              <a:solidFill>
                <a:srgbClr val="002060"/>
              </a:solidFill>
            </a:endParaRPr>
          </a:p>
          <a:p>
            <a:pPr marL="285730" indent="-285730" algn="just">
              <a:buFont typeface="Arial" panose="020B0604020202020204" pitchFamily="34" charset="0"/>
              <a:buChar char="•"/>
            </a:pPr>
            <a:r>
              <a:rPr lang="en-US" sz="1088" dirty="0">
                <a:solidFill>
                  <a:srgbClr val="002060"/>
                </a:solidFill>
              </a:rPr>
              <a:t>The SM-BOSS randomized clinical trial non ha </a:t>
            </a:r>
            <a:r>
              <a:rPr lang="en-US" sz="1088" dirty="0" err="1">
                <a:solidFill>
                  <a:srgbClr val="002060"/>
                </a:solidFill>
              </a:rPr>
              <a:t>riportato</a:t>
            </a:r>
            <a:r>
              <a:rPr lang="en-US" sz="1088" dirty="0">
                <a:solidFill>
                  <a:srgbClr val="002060"/>
                </a:solidFill>
              </a:rPr>
              <a:t> </a:t>
            </a:r>
            <a:r>
              <a:rPr lang="en-US" sz="1088" dirty="0" err="1">
                <a:solidFill>
                  <a:srgbClr val="002060"/>
                </a:solidFill>
              </a:rPr>
              <a:t>differenze</a:t>
            </a:r>
            <a:r>
              <a:rPr lang="en-US" sz="1088" dirty="0">
                <a:solidFill>
                  <a:srgbClr val="002060"/>
                </a:solidFill>
              </a:rPr>
              <a:t> </a:t>
            </a:r>
            <a:r>
              <a:rPr lang="en-US" sz="1088" dirty="0" err="1">
                <a:solidFill>
                  <a:srgbClr val="002060"/>
                </a:solidFill>
              </a:rPr>
              <a:t>statisticamente</a:t>
            </a:r>
            <a:r>
              <a:rPr lang="en-US" sz="1088" dirty="0">
                <a:solidFill>
                  <a:srgbClr val="002060"/>
                </a:solidFill>
              </a:rPr>
              <a:t> significative in termini di calo </a:t>
            </a:r>
            <a:r>
              <a:rPr lang="en-US" sz="1088" dirty="0" err="1">
                <a:solidFill>
                  <a:srgbClr val="002060"/>
                </a:solidFill>
              </a:rPr>
              <a:t>ponderale</a:t>
            </a:r>
            <a:r>
              <a:rPr lang="en-US" sz="1088" dirty="0">
                <a:solidFill>
                  <a:srgbClr val="002060"/>
                </a:solidFill>
              </a:rPr>
              <a:t> </a:t>
            </a:r>
            <a:r>
              <a:rPr lang="en-US" sz="1088" dirty="0" err="1">
                <a:solidFill>
                  <a:srgbClr val="002060"/>
                </a:solidFill>
              </a:rPr>
              <a:t>tra</a:t>
            </a:r>
            <a:r>
              <a:rPr lang="en-US" sz="1088" dirty="0">
                <a:solidFill>
                  <a:srgbClr val="002060"/>
                </a:solidFill>
              </a:rPr>
              <a:t> LSG e RYGB </a:t>
            </a:r>
            <a:r>
              <a:rPr lang="en-US" sz="1088" dirty="0" err="1">
                <a:solidFill>
                  <a:srgbClr val="002060"/>
                </a:solidFill>
              </a:rPr>
              <a:t>nell’analisi</a:t>
            </a:r>
            <a:r>
              <a:rPr lang="en-US" sz="1088" dirty="0">
                <a:solidFill>
                  <a:srgbClr val="002060"/>
                </a:solidFill>
              </a:rPr>
              <a:t> ITT. Nella </a:t>
            </a:r>
            <a:r>
              <a:rPr lang="en-US" sz="1088" dirty="0" err="1">
                <a:solidFill>
                  <a:srgbClr val="002060"/>
                </a:solidFill>
              </a:rPr>
              <a:t>analsisi</a:t>
            </a:r>
            <a:r>
              <a:rPr lang="en-US" sz="1088" dirty="0">
                <a:solidFill>
                  <a:srgbClr val="002060"/>
                </a:solidFill>
              </a:rPr>
              <a:t> PP è </a:t>
            </a:r>
            <a:r>
              <a:rPr lang="en-US" sz="1088" dirty="0" err="1">
                <a:solidFill>
                  <a:srgbClr val="002060"/>
                </a:solidFill>
              </a:rPr>
              <a:t>stato</a:t>
            </a:r>
            <a:r>
              <a:rPr lang="en-US" sz="1088" dirty="0">
                <a:solidFill>
                  <a:srgbClr val="002060"/>
                </a:solidFill>
              </a:rPr>
              <a:t> </a:t>
            </a:r>
            <a:r>
              <a:rPr lang="en-US" sz="1088" dirty="0" err="1">
                <a:solidFill>
                  <a:srgbClr val="002060"/>
                </a:solidFill>
              </a:rPr>
              <a:t>riportato</a:t>
            </a:r>
            <a:r>
              <a:rPr lang="en-US" sz="1088" dirty="0">
                <a:solidFill>
                  <a:srgbClr val="002060"/>
                </a:solidFill>
              </a:rPr>
              <a:t> un </a:t>
            </a:r>
            <a:r>
              <a:rPr lang="en-US" sz="1088" dirty="0" err="1">
                <a:solidFill>
                  <a:srgbClr val="002060"/>
                </a:solidFill>
              </a:rPr>
              <a:t>maggior</a:t>
            </a:r>
            <a:r>
              <a:rPr lang="en-US" sz="1088" dirty="0">
                <a:solidFill>
                  <a:srgbClr val="002060"/>
                </a:solidFill>
              </a:rPr>
              <a:t> calo ponderal </a:t>
            </a:r>
            <a:r>
              <a:rPr lang="en-US" sz="1088" dirty="0" err="1">
                <a:solidFill>
                  <a:srgbClr val="002060"/>
                </a:solidFill>
              </a:rPr>
              <a:t>nel</a:t>
            </a:r>
            <a:r>
              <a:rPr lang="en-US" sz="1088" dirty="0">
                <a:solidFill>
                  <a:srgbClr val="002060"/>
                </a:solidFill>
              </a:rPr>
              <a:t> RYGB</a:t>
            </a:r>
            <a:r>
              <a:rPr lang="en-US" sz="1088" b="1" dirty="0">
                <a:solidFill>
                  <a:srgbClr val="002060"/>
                </a:solidFill>
              </a:rPr>
              <a:t>. </a:t>
            </a:r>
          </a:p>
          <a:p>
            <a:pPr marL="285730" indent="-285730" algn="just">
              <a:buFont typeface="Arial" panose="020B0604020202020204" pitchFamily="34" charset="0"/>
              <a:buChar char="•"/>
            </a:pPr>
            <a:endParaRPr lang="en-US" sz="1088" dirty="0">
              <a:solidFill>
                <a:srgbClr val="002060"/>
              </a:solidFill>
            </a:endParaRPr>
          </a:p>
          <a:p>
            <a:pPr marL="285730" indent="-285730" algn="just">
              <a:buFont typeface="Arial" panose="020B0604020202020204" pitchFamily="34" charset="0"/>
              <a:buChar char="•"/>
            </a:pPr>
            <a:r>
              <a:rPr lang="en-US" sz="1088" dirty="0" err="1">
                <a:solidFill>
                  <a:srgbClr val="002060"/>
                </a:solidFill>
              </a:rPr>
              <a:t>Entrambe</a:t>
            </a:r>
            <a:r>
              <a:rPr lang="en-US" sz="1088" dirty="0">
                <a:solidFill>
                  <a:srgbClr val="002060"/>
                </a:solidFill>
              </a:rPr>
              <a:t> le procedure </a:t>
            </a:r>
            <a:r>
              <a:rPr lang="en-US" sz="1088" dirty="0" err="1">
                <a:solidFill>
                  <a:srgbClr val="002060"/>
                </a:solidFill>
              </a:rPr>
              <a:t>hanno</a:t>
            </a:r>
            <a:r>
              <a:rPr lang="en-US" sz="1088" dirty="0">
                <a:solidFill>
                  <a:srgbClr val="002060"/>
                </a:solidFill>
              </a:rPr>
              <a:t> </a:t>
            </a:r>
            <a:r>
              <a:rPr lang="en-US" sz="1088" dirty="0" err="1">
                <a:solidFill>
                  <a:srgbClr val="002060"/>
                </a:solidFill>
              </a:rPr>
              <a:t>prodotto</a:t>
            </a:r>
            <a:r>
              <a:rPr lang="en-US" sz="1088" dirty="0">
                <a:solidFill>
                  <a:srgbClr val="002060"/>
                </a:solidFill>
              </a:rPr>
              <a:t> un </a:t>
            </a:r>
            <a:r>
              <a:rPr lang="en-US" sz="1088" dirty="0" err="1">
                <a:solidFill>
                  <a:srgbClr val="002060"/>
                </a:solidFill>
              </a:rPr>
              <a:t>miglioramento</a:t>
            </a:r>
            <a:r>
              <a:rPr lang="en-US" sz="1088" dirty="0">
                <a:solidFill>
                  <a:srgbClr val="002060"/>
                </a:solidFill>
              </a:rPr>
              <a:t> delle </a:t>
            </a:r>
            <a:r>
              <a:rPr lang="en-US" sz="1088" dirty="0" err="1">
                <a:solidFill>
                  <a:srgbClr val="002060"/>
                </a:solidFill>
              </a:rPr>
              <a:t>condizioni</a:t>
            </a:r>
            <a:r>
              <a:rPr lang="en-US" sz="1088" dirty="0">
                <a:solidFill>
                  <a:srgbClr val="002060"/>
                </a:solidFill>
              </a:rPr>
              <a:t> </a:t>
            </a:r>
            <a:r>
              <a:rPr lang="en-US" sz="1088" dirty="0" err="1">
                <a:solidFill>
                  <a:srgbClr val="002060"/>
                </a:solidFill>
              </a:rPr>
              <a:t>cliniche</a:t>
            </a:r>
            <a:r>
              <a:rPr lang="en-US" sz="1088" dirty="0">
                <a:solidFill>
                  <a:srgbClr val="002060"/>
                </a:solidFill>
              </a:rPr>
              <a:t> </a:t>
            </a:r>
            <a:r>
              <a:rPr lang="en-US" sz="1088" dirty="0" err="1">
                <a:solidFill>
                  <a:srgbClr val="002060"/>
                </a:solidFill>
              </a:rPr>
              <a:t>obesità</a:t>
            </a:r>
            <a:r>
              <a:rPr lang="en-US" sz="1088" dirty="0">
                <a:solidFill>
                  <a:srgbClr val="002060"/>
                </a:solidFill>
              </a:rPr>
              <a:t>-relate, ma il </a:t>
            </a:r>
            <a:r>
              <a:rPr lang="en-US" sz="1088" b="1" dirty="0">
                <a:solidFill>
                  <a:schemeClr val="tx2"/>
                </a:solidFill>
              </a:rPr>
              <a:t>RYGB ha </a:t>
            </a:r>
            <a:r>
              <a:rPr lang="en-US" sz="1088" b="1" dirty="0" err="1">
                <a:solidFill>
                  <a:schemeClr val="tx2"/>
                </a:solidFill>
              </a:rPr>
              <a:t>dimostrato</a:t>
            </a:r>
            <a:r>
              <a:rPr lang="en-US" sz="1088" b="1" dirty="0">
                <a:solidFill>
                  <a:schemeClr val="tx2"/>
                </a:solidFill>
              </a:rPr>
              <a:t> un </a:t>
            </a:r>
            <a:r>
              <a:rPr lang="en-US" sz="1088" b="1" dirty="0" err="1">
                <a:solidFill>
                  <a:schemeClr val="tx2"/>
                </a:solidFill>
              </a:rPr>
              <a:t>miglior</a:t>
            </a:r>
            <a:r>
              <a:rPr lang="en-US" sz="1088" b="1" dirty="0">
                <a:solidFill>
                  <a:schemeClr val="tx2"/>
                </a:solidFill>
              </a:rPr>
              <a:t> </a:t>
            </a:r>
            <a:r>
              <a:rPr lang="en-US" sz="1088" b="1" dirty="0" err="1">
                <a:solidFill>
                  <a:schemeClr val="tx2"/>
                </a:solidFill>
              </a:rPr>
              <a:t>controllo</a:t>
            </a:r>
            <a:r>
              <a:rPr lang="en-US" sz="1088" b="1" dirty="0">
                <a:solidFill>
                  <a:schemeClr val="tx2"/>
                </a:solidFill>
              </a:rPr>
              <a:t> della MRGE, con </a:t>
            </a:r>
            <a:r>
              <a:rPr lang="en-US" sz="1088" b="1" dirty="0" err="1">
                <a:solidFill>
                  <a:schemeClr val="tx2"/>
                </a:solidFill>
              </a:rPr>
              <a:t>tassi</a:t>
            </a:r>
            <a:r>
              <a:rPr lang="en-US" sz="1088" b="1" dirty="0">
                <a:solidFill>
                  <a:schemeClr val="tx2"/>
                </a:solidFill>
              </a:rPr>
              <a:t> di </a:t>
            </a:r>
            <a:r>
              <a:rPr lang="en-US" sz="1088" b="1" dirty="0" err="1">
                <a:solidFill>
                  <a:schemeClr val="tx2"/>
                </a:solidFill>
              </a:rPr>
              <a:t>comolicanze</a:t>
            </a:r>
            <a:r>
              <a:rPr lang="en-US" sz="1088" b="1" dirty="0">
                <a:solidFill>
                  <a:schemeClr val="tx2"/>
                </a:solidFill>
              </a:rPr>
              <a:t> e </a:t>
            </a:r>
            <a:r>
              <a:rPr lang="en-US" sz="1088" b="1" dirty="0" err="1">
                <a:solidFill>
                  <a:schemeClr val="tx2"/>
                </a:solidFill>
              </a:rPr>
              <a:t>qualità</a:t>
            </a:r>
            <a:r>
              <a:rPr lang="en-US" sz="1088" b="1" dirty="0">
                <a:solidFill>
                  <a:schemeClr val="tx2"/>
                </a:solidFill>
              </a:rPr>
              <a:t> della vita </a:t>
            </a:r>
            <a:r>
              <a:rPr lang="en-US" sz="1088" b="1" dirty="0" err="1">
                <a:solidFill>
                  <a:schemeClr val="tx2"/>
                </a:solidFill>
              </a:rPr>
              <a:t>simili</a:t>
            </a:r>
            <a:r>
              <a:rPr lang="en-US" sz="1088" b="1" dirty="0">
                <a:solidFill>
                  <a:schemeClr val="tx2"/>
                </a:solidFill>
              </a:rPr>
              <a:t> </a:t>
            </a:r>
            <a:r>
              <a:rPr lang="en-US" sz="1088" b="1" dirty="0" err="1">
                <a:solidFill>
                  <a:schemeClr val="tx2"/>
                </a:solidFill>
              </a:rPr>
              <a:t>nei</a:t>
            </a:r>
            <a:r>
              <a:rPr lang="en-US" sz="1088" b="1" dirty="0">
                <a:solidFill>
                  <a:schemeClr val="tx2"/>
                </a:solidFill>
              </a:rPr>
              <a:t> due </a:t>
            </a:r>
            <a:r>
              <a:rPr lang="en-US" sz="1088" b="1" dirty="0" err="1">
                <a:solidFill>
                  <a:schemeClr val="tx2"/>
                </a:solidFill>
              </a:rPr>
              <a:t>gruppi</a:t>
            </a:r>
            <a:r>
              <a:rPr lang="en-US" sz="1088" b="1" dirty="0">
                <a:solidFill>
                  <a:schemeClr val="tx2"/>
                </a:solidFill>
              </a:rPr>
              <a:t>.</a:t>
            </a:r>
          </a:p>
          <a:p>
            <a:pPr algn="just"/>
            <a:endParaRPr lang="en-US" sz="1088" dirty="0">
              <a:solidFill>
                <a:srgbClr val="002060"/>
              </a:solidFill>
            </a:endParaRPr>
          </a:p>
          <a:p>
            <a:pPr marL="285730" indent="-285730" algn="just">
              <a:buFont typeface="Arial" panose="020B0604020202020204" pitchFamily="34" charset="0"/>
              <a:buChar char="•"/>
            </a:pPr>
            <a:r>
              <a:rPr lang="en-US" sz="1088" dirty="0" err="1">
                <a:solidFill>
                  <a:srgbClr val="002060"/>
                </a:solidFill>
              </a:rPr>
              <a:t>Oltre</a:t>
            </a:r>
            <a:r>
              <a:rPr lang="en-US" sz="1088" dirty="0">
                <a:solidFill>
                  <a:srgbClr val="002060"/>
                </a:solidFill>
              </a:rPr>
              <a:t> I 10 anni di follow-</a:t>
            </a:r>
            <a:r>
              <a:rPr lang="en-US" sz="1088" dirty="0" err="1">
                <a:solidFill>
                  <a:srgbClr val="002060"/>
                </a:solidFill>
              </a:rPr>
              <a:t>up,il</a:t>
            </a:r>
            <a:r>
              <a:rPr lang="en-US" sz="1088" dirty="0">
                <a:solidFill>
                  <a:srgbClr val="002060"/>
                </a:solidFill>
              </a:rPr>
              <a:t> </a:t>
            </a:r>
            <a:r>
              <a:rPr lang="en-US" sz="1088" b="1" dirty="0">
                <a:solidFill>
                  <a:srgbClr val="002060"/>
                </a:solidFill>
              </a:rPr>
              <a:t>RYGB </a:t>
            </a:r>
            <a:r>
              <a:rPr lang="en-US" sz="1088" b="1" dirty="0" err="1">
                <a:solidFill>
                  <a:srgbClr val="002060"/>
                </a:solidFill>
              </a:rPr>
              <a:t>si</a:t>
            </a:r>
            <a:r>
              <a:rPr lang="en-US" sz="1088" b="1" dirty="0">
                <a:solidFill>
                  <a:srgbClr val="002060"/>
                </a:solidFill>
              </a:rPr>
              <a:t> è </a:t>
            </a:r>
            <a:r>
              <a:rPr lang="en-US" sz="1088" b="1" dirty="0" err="1">
                <a:solidFill>
                  <a:srgbClr val="002060"/>
                </a:solidFill>
              </a:rPr>
              <a:t>dimostato</a:t>
            </a:r>
            <a:r>
              <a:rPr lang="en-US" sz="1088" b="1" dirty="0">
                <a:solidFill>
                  <a:srgbClr val="002060"/>
                </a:solidFill>
              </a:rPr>
              <a:t> </a:t>
            </a:r>
            <a:r>
              <a:rPr lang="en-US" sz="1088" b="1" dirty="0" err="1">
                <a:solidFill>
                  <a:srgbClr val="002060"/>
                </a:solidFill>
              </a:rPr>
              <a:t>superiore</a:t>
            </a:r>
            <a:r>
              <a:rPr lang="en-US" sz="1088" b="1" dirty="0">
                <a:solidFill>
                  <a:srgbClr val="002060"/>
                </a:solidFill>
              </a:rPr>
              <a:t> alla SG in termini di EWL%.</a:t>
            </a:r>
            <a:endParaRPr lang="it-IT" sz="1088" b="1" dirty="0">
              <a:solidFill>
                <a:srgbClr val="002060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78215DD-4E30-3897-705B-0EB4753ECC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8488" y="947610"/>
            <a:ext cx="3349178" cy="5459721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7E529716-6B49-CCDA-1CB4-C267DBFA54A0}"/>
              </a:ext>
            </a:extLst>
          </p:cNvPr>
          <p:cNvSpPr/>
          <p:nvPr/>
        </p:nvSpPr>
        <p:spPr>
          <a:xfrm>
            <a:off x="4107604" y="3311534"/>
            <a:ext cx="3390062" cy="736685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177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E98ACE4C-F233-6A47-20D4-3B9C50800F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7666" y="1206260"/>
            <a:ext cx="3390062" cy="512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02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F0321463-3B6B-D5B9-4C7D-A66E28C318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3" b="10481"/>
          <a:stretch>
            <a:fillRect/>
          </a:stretch>
        </p:blipFill>
        <p:spPr>
          <a:xfrm>
            <a:off x="0" y="0"/>
            <a:ext cx="5958038" cy="866274"/>
          </a:xfrm>
          <a:prstGeom prst="rect">
            <a:avLst/>
          </a:prstGeom>
        </p:spPr>
      </p:pic>
      <p:sp>
        <p:nvSpPr>
          <p:cNvPr id="11" name="Text 0">
            <a:extLst>
              <a:ext uri="{FF2B5EF4-FFF2-40B4-BE49-F238E27FC236}">
                <a16:creationId xmlns:a16="http://schemas.microsoft.com/office/drawing/2014/main" id="{EFFF7CF9-A1BC-D13D-061D-DA436187CC06}"/>
              </a:ext>
            </a:extLst>
          </p:cNvPr>
          <p:cNvSpPr/>
          <p:nvPr/>
        </p:nvSpPr>
        <p:spPr>
          <a:xfrm>
            <a:off x="3705726" y="0"/>
            <a:ext cx="3060834" cy="2695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</a:t>
            </a:r>
            <a:r>
              <a:rPr lang="en-US" sz="1200" b="1" kern="0" spc="200" dirty="0" err="1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Qualità</a:t>
            </a: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delle </a:t>
            </a:r>
            <a:r>
              <a:rPr lang="en-US" sz="1200" b="1" kern="0" spc="200" dirty="0" err="1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evidenze</a:t>
            </a: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RCTs</a:t>
            </a:r>
            <a:endParaRPr lang="en-US" sz="1200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D263869-7D33-34B9-4DE3-1072B21353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53" t="7116" r="22679"/>
          <a:stretch>
            <a:fillRect/>
          </a:stretch>
        </p:blipFill>
        <p:spPr>
          <a:xfrm>
            <a:off x="256963" y="795305"/>
            <a:ext cx="2848048" cy="1341504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A979691-9FD7-4D65-4C1A-F031C476A4D9}"/>
              </a:ext>
            </a:extLst>
          </p:cNvPr>
          <p:cNvSpPr txBox="1"/>
          <p:nvPr/>
        </p:nvSpPr>
        <p:spPr>
          <a:xfrm>
            <a:off x="2742167" y="1814903"/>
            <a:ext cx="619807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14D166E-8A9A-5E1F-D61A-1A21EB1DEEA3}"/>
              </a:ext>
            </a:extLst>
          </p:cNvPr>
          <p:cNvSpPr txBox="1"/>
          <p:nvPr/>
        </p:nvSpPr>
        <p:spPr>
          <a:xfrm>
            <a:off x="0" y="6488668"/>
            <a:ext cx="1183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Salminen P, Grönroos S,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Helmiö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M, Hurme S, Juuti A,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Juusela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R,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Peromaa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-Haavisto P,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Leivonen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M,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Nuutila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P, Ovaska J. Effect of Laparoscopic Sleeve Gastrectomy vs Roux-en-Y Gastric Bypass on Weight Loss, Comorbidities, and Reflux at 10 Years in Adult Patients With Obesity: The SLEEVEPASS Randomized Clinical Trial. JAMA Surg. 2022 Aug 1;157(8):656-666. </a:t>
            </a:r>
            <a:endParaRPr lang="it-IT" sz="900" dirty="0">
              <a:solidFill>
                <a:schemeClr val="tx2"/>
              </a:solidFill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3F8BFCBE-450D-28E6-8D04-F650F6645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074" y="326639"/>
            <a:ext cx="6061290" cy="3052448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8BC0D117-6004-4C47-EEC1-0F804AC8E1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68" y="2136809"/>
            <a:ext cx="4291130" cy="4222800"/>
          </a:xfrm>
          <a:prstGeom prst="rect">
            <a:avLst/>
          </a:prstGeom>
        </p:spPr>
      </p:pic>
      <p:sp>
        <p:nvSpPr>
          <p:cNvPr id="20" name="Rettangolo 19">
            <a:extLst>
              <a:ext uri="{FF2B5EF4-FFF2-40B4-BE49-F238E27FC236}">
                <a16:creationId xmlns:a16="http://schemas.microsoft.com/office/drawing/2014/main" id="{FAA5F468-AC6A-58DF-D854-0FC8469B1D08}"/>
              </a:ext>
            </a:extLst>
          </p:cNvPr>
          <p:cNvSpPr/>
          <p:nvPr/>
        </p:nvSpPr>
        <p:spPr>
          <a:xfrm>
            <a:off x="111913" y="4774575"/>
            <a:ext cx="4291130" cy="16318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177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3EB243C5-B668-7877-A868-31F8281102F7}"/>
              </a:ext>
            </a:extLst>
          </p:cNvPr>
          <p:cNvSpPr/>
          <p:nvPr/>
        </p:nvSpPr>
        <p:spPr>
          <a:xfrm>
            <a:off x="58458" y="6126703"/>
            <a:ext cx="4291130" cy="1631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177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C3B2567E-3D08-5124-3F2C-C95DE8D73A9E}"/>
              </a:ext>
            </a:extLst>
          </p:cNvPr>
          <p:cNvSpPr/>
          <p:nvPr/>
        </p:nvSpPr>
        <p:spPr>
          <a:xfrm>
            <a:off x="5794408" y="3066514"/>
            <a:ext cx="5958038" cy="312573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177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4C3B2E30-E08F-E91F-F875-4233A4595BF5}"/>
              </a:ext>
            </a:extLst>
          </p:cNvPr>
          <p:cNvSpPr/>
          <p:nvPr/>
        </p:nvSpPr>
        <p:spPr>
          <a:xfrm>
            <a:off x="5847177" y="1803207"/>
            <a:ext cx="5760889" cy="16997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177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64FD0881-2241-ACDF-ADD0-6467B0E6B86E}"/>
              </a:ext>
            </a:extLst>
          </p:cNvPr>
          <p:cNvSpPr txBox="1"/>
          <p:nvPr/>
        </p:nvSpPr>
        <p:spPr>
          <a:xfrm>
            <a:off x="4429006" y="3412558"/>
            <a:ext cx="3544503" cy="3303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indent="-171450" algn="just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A 10 anni di fu, %EWL </a:t>
            </a:r>
            <a:r>
              <a:rPr lang="en-US" sz="1200" dirty="0" err="1">
                <a:effectLst/>
                <a:latin typeface="+mn-lt"/>
                <a:ea typeface="Calibri" panose="020F0502020204030204" pitchFamily="34" charset="0"/>
              </a:rPr>
              <a:t>superiore</a:t>
            </a: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 dopo RYGB </a:t>
            </a:r>
            <a:r>
              <a:rPr lang="en-US" sz="1200" dirty="0">
                <a:ea typeface="Calibri" panose="020F0502020204030204" pitchFamily="34" charset="0"/>
              </a:rPr>
              <a:t>rispetto a LSG. Procedure non </a:t>
            </a:r>
            <a:r>
              <a:rPr lang="en-US" sz="1200" dirty="0" err="1">
                <a:ea typeface="Calibri" panose="020F0502020204030204" pitchFamily="34" charset="0"/>
              </a:rPr>
              <a:t>equivalenti</a:t>
            </a:r>
            <a:r>
              <a:rPr lang="en-US" sz="1200" dirty="0">
                <a:ea typeface="Calibri" panose="020F0502020204030204" pitchFamily="34" charset="0"/>
              </a:rPr>
              <a:t> in termini di calo </a:t>
            </a:r>
            <a:r>
              <a:rPr lang="it-IT" sz="1200" dirty="0">
                <a:ea typeface="Calibri" panose="020F0502020204030204" pitchFamily="34" charset="0"/>
              </a:rPr>
              <a:t>ponderale</a:t>
            </a: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. </a:t>
            </a:r>
            <a:endParaRPr lang="en-US" sz="1200" dirty="0">
              <a:ea typeface="Calibri" panose="020F0502020204030204" pitchFamily="34" charset="0"/>
            </a:endParaRPr>
          </a:p>
          <a:p>
            <a:pPr marL="171450" marR="0" indent="-171450" algn="just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L’incidenza cumulative di </a:t>
            </a:r>
            <a:r>
              <a:rPr lang="en-US" sz="1200" dirty="0" err="1">
                <a:effectLst/>
                <a:latin typeface="+mn-lt"/>
                <a:ea typeface="Calibri" panose="020F0502020204030204" pitchFamily="34" charset="0"/>
              </a:rPr>
              <a:t>Esofago</a:t>
            </a: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 di Barrett è </a:t>
            </a:r>
            <a:r>
              <a:rPr lang="en-US" sz="1200" dirty="0" err="1">
                <a:effectLst/>
                <a:latin typeface="+mn-lt"/>
                <a:ea typeface="Calibri" panose="020F0502020204030204" pitchFamily="34" charset="0"/>
              </a:rPr>
              <a:t>stata</a:t>
            </a: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+mn-lt"/>
                <a:ea typeface="Calibri" panose="020F0502020204030204" pitchFamily="34" charset="0"/>
              </a:rPr>
              <a:t>riportata</a:t>
            </a: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1200" dirty="0" err="1">
                <a:ea typeface="Calibri" panose="020F0502020204030204" pitchFamily="34" charset="0"/>
              </a:rPr>
              <a:t>marcatamente</a:t>
            </a:r>
            <a:r>
              <a:rPr lang="en-US" sz="1200" dirty="0">
                <a:ea typeface="Calibri" panose="020F0502020204030204" pitchFamily="34" charset="0"/>
              </a:rPr>
              <a:t> inferior </a:t>
            </a:r>
            <a:r>
              <a:rPr lang="en-US" sz="1200" dirty="0" err="1">
                <a:ea typeface="Calibri" panose="020F0502020204030204" pitchFamily="34" charset="0"/>
              </a:rPr>
              <a:t>nei</a:t>
            </a:r>
            <a:r>
              <a:rPr lang="en-US" sz="1200" dirty="0">
                <a:ea typeface="Calibri" panose="020F0502020204030204" pitchFamily="34" charset="0"/>
              </a:rPr>
              <a:t> trial precedent e simile dopo </a:t>
            </a:r>
            <a:r>
              <a:rPr lang="en-US" sz="1200" dirty="0" err="1">
                <a:ea typeface="Calibri" panose="020F0502020204030204" pitchFamily="34" charset="0"/>
              </a:rPr>
              <a:t>entrambe</a:t>
            </a:r>
            <a:r>
              <a:rPr lang="en-US" sz="1200" dirty="0">
                <a:ea typeface="Calibri" panose="020F0502020204030204" pitchFamily="34" charset="0"/>
              </a:rPr>
              <a:t> le procedure, ma la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diagnosi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endoscopica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di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esofagite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,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sintomi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da RGE e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utilizzo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di PPI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sono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stati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riportati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come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maggiormente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prevalenti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dopo LSG,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evidenziando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l’importanza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della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selezione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sel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paziente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e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dell’assessment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preoperatorio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della MRGE</a:t>
            </a:r>
            <a:r>
              <a:rPr lang="en-US" sz="1200" dirty="0">
                <a:ea typeface="Calibri" panose="020F0502020204030204" pitchFamily="34" charset="0"/>
              </a:rPr>
              <a:t>.</a:t>
            </a: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 </a:t>
            </a:r>
            <a:endParaRPr lang="en-US" sz="1200" dirty="0">
              <a:ea typeface="Calibri" panose="020F0502020204030204" pitchFamily="34" charset="0"/>
            </a:endParaRPr>
          </a:p>
          <a:p>
            <a:pPr marL="171450" marR="0" indent="-171450" algn="just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Non </a:t>
            </a:r>
            <a:r>
              <a:rPr lang="en-US" sz="1200" dirty="0" err="1">
                <a:effectLst/>
                <a:latin typeface="+mn-lt"/>
                <a:ea typeface="Calibri" panose="020F0502020204030204" pitchFamily="34" charset="0"/>
              </a:rPr>
              <a:t>sono</a:t>
            </a: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 state </a:t>
            </a:r>
            <a:r>
              <a:rPr lang="en-US" sz="1200" dirty="0" err="1">
                <a:effectLst/>
                <a:latin typeface="+mn-lt"/>
                <a:ea typeface="Calibri" panose="020F0502020204030204" pitchFamily="34" charset="0"/>
              </a:rPr>
              <a:t>riscontrate</a:t>
            </a: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1200" dirty="0" err="1">
                <a:ea typeface="Calibri" panose="020F0502020204030204" pitchFamily="34" charset="0"/>
              </a:rPr>
              <a:t>differenze</a:t>
            </a:r>
            <a:r>
              <a:rPr lang="en-US" sz="1200" dirty="0">
                <a:ea typeface="Calibri" panose="020F0502020204030204" pitchFamily="34" charset="0"/>
              </a:rPr>
              <a:t> </a:t>
            </a:r>
            <a:r>
              <a:rPr lang="en-US" sz="1200" dirty="0" err="1">
                <a:ea typeface="Calibri" panose="020F0502020204030204" pitchFamily="34" charset="0"/>
              </a:rPr>
              <a:t>statisticamente</a:t>
            </a:r>
            <a:r>
              <a:rPr lang="en-US" sz="1200" dirty="0">
                <a:ea typeface="Calibri" panose="020F0502020204030204" pitchFamily="34" charset="0"/>
              </a:rPr>
              <a:t> significative </a:t>
            </a:r>
            <a:r>
              <a:rPr lang="en-US" sz="1200" dirty="0" err="1">
                <a:ea typeface="Calibri" panose="020F0502020204030204" pitchFamily="34" charset="0"/>
              </a:rPr>
              <a:t>nella</a:t>
            </a:r>
            <a:r>
              <a:rPr lang="en-US" sz="1200" dirty="0">
                <a:ea typeface="Calibri" panose="020F0502020204030204" pitchFamily="34" charset="0"/>
              </a:rPr>
              <a:t> </a:t>
            </a:r>
            <a:r>
              <a:rPr lang="en-US" sz="1200" dirty="0" err="1">
                <a:ea typeface="Calibri" panose="020F0502020204030204" pitchFamily="34" charset="0"/>
              </a:rPr>
              <a:t>risoluzione</a:t>
            </a:r>
            <a:r>
              <a:rPr lang="en-US" sz="1200" dirty="0">
                <a:ea typeface="Calibri" panose="020F0502020204030204" pitchFamily="34" charset="0"/>
              </a:rPr>
              <a:t> di DM2, DL e OSAS, ma il </a:t>
            </a:r>
            <a:r>
              <a:rPr lang="en-US" sz="1200" b="1" dirty="0">
                <a:ea typeface="Calibri" panose="020F0502020204030204" pitchFamily="34" charset="0"/>
              </a:rPr>
              <a:t>RYGB</a:t>
            </a:r>
            <a:r>
              <a:rPr lang="en-US" sz="1200" dirty="0">
                <a:ea typeface="Calibri" panose="020F0502020204030204" pitchFamily="34" charset="0"/>
              </a:rPr>
              <a:t> ha </a:t>
            </a:r>
            <a:r>
              <a:rPr lang="en-US" sz="1200" dirty="0" err="1">
                <a:ea typeface="Calibri" panose="020F0502020204030204" pitchFamily="34" charset="0"/>
              </a:rPr>
              <a:t>riportato</a:t>
            </a:r>
            <a:r>
              <a:rPr lang="en-US" sz="1200" dirty="0">
                <a:ea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tassi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superiori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di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risoluzione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dell’ </a:t>
            </a:r>
            <a:r>
              <a:rPr lang="en-US" sz="1200" b="1" dirty="0" err="1">
                <a:solidFill>
                  <a:schemeClr val="tx2"/>
                </a:solidFill>
                <a:ea typeface="Calibri" panose="020F0502020204030204" pitchFamily="34" charset="0"/>
              </a:rPr>
              <a:t>ipertensione</a:t>
            </a:r>
            <a:r>
              <a:rPr lang="en-US" sz="1200" b="1" dirty="0">
                <a:solidFill>
                  <a:schemeClr val="tx2"/>
                </a:solidFill>
                <a:ea typeface="Calibri" panose="020F0502020204030204" pitchFamily="34" charset="0"/>
              </a:rPr>
              <a:t> arteriosa</a:t>
            </a:r>
            <a:r>
              <a:rPr lang="en-US" sz="1200" dirty="0">
                <a:ea typeface="Calibri" panose="020F0502020204030204" pitchFamily="34" charset="0"/>
              </a:rPr>
              <a:t>. </a:t>
            </a:r>
            <a:endParaRPr lang="it-IT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B0373F30-3D78-FCDA-C4C7-334B48BD782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949"/>
          <a:stretch>
            <a:fillRect/>
          </a:stretch>
        </p:blipFill>
        <p:spPr>
          <a:xfrm>
            <a:off x="8025618" y="3965609"/>
            <a:ext cx="4054469" cy="194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744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5">
            <a:extLst>
              <a:ext uri="{FF2B5EF4-FFF2-40B4-BE49-F238E27FC236}">
                <a16:creationId xmlns:a16="http://schemas.microsoft.com/office/drawing/2014/main" id="{01E2C89A-1278-69DF-0EE9-721AE90E9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29028"/>
            <a:ext cx="3465443" cy="126560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A891B4C-AB8D-ECA9-9886-DF3B1838F5FC}"/>
              </a:ext>
            </a:extLst>
          </p:cNvPr>
          <p:cNvSpPr txBox="1"/>
          <p:nvPr/>
        </p:nvSpPr>
        <p:spPr>
          <a:xfrm>
            <a:off x="7177164" y="211719"/>
            <a:ext cx="668150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90"/>
                </a:solidFill>
              </a:rPr>
              <a:t>2023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2830E60-B0F1-3F52-D046-09DC971C96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97" t="5983" r="11646" b="14291"/>
          <a:stretch>
            <a:fillRect/>
          </a:stretch>
        </p:blipFill>
        <p:spPr>
          <a:xfrm>
            <a:off x="1318387" y="558212"/>
            <a:ext cx="4671873" cy="251385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44BC98D-9396-659C-5C75-7C20F86B7DF0}"/>
              </a:ext>
            </a:extLst>
          </p:cNvPr>
          <p:cNvSpPr txBox="1"/>
          <p:nvPr/>
        </p:nvSpPr>
        <p:spPr>
          <a:xfrm>
            <a:off x="-4397" y="5297496"/>
            <a:ext cx="11938541" cy="15901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799"/>
              </a:spcAft>
            </a:pPr>
            <a:r>
              <a:rPr lang="en-US" sz="800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Beamish AJ, Ryan Harper E, </a:t>
            </a:r>
            <a:r>
              <a:rPr lang="en-US" sz="800" kern="1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Järvholm</a:t>
            </a:r>
            <a:r>
              <a:rPr lang="en-US" sz="800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K, Janson A, </a:t>
            </a:r>
            <a:r>
              <a:rPr lang="en-US" sz="800" kern="1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Olbers</a:t>
            </a:r>
            <a:r>
              <a:rPr lang="en-US" sz="800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T. Long-term Outcomes Following Adolescent Metabolic and Bariatric Surgery. </a:t>
            </a:r>
            <a:r>
              <a:rPr lang="it-IT" sz="800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 </a:t>
            </a:r>
            <a:r>
              <a:rPr lang="it-IT" sz="800" kern="1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</a:t>
            </a:r>
            <a:r>
              <a:rPr lang="it-IT" sz="800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800" kern="1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Endocrinol</a:t>
            </a:r>
            <a:r>
              <a:rPr lang="it-IT" sz="800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800" kern="1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Metab</a:t>
            </a:r>
            <a:r>
              <a:rPr lang="it-IT" sz="800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2023 Aug 18;108(9):2184-2192.</a:t>
            </a:r>
            <a:endParaRPr lang="en-US" sz="800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799"/>
              </a:spcAft>
            </a:pPr>
            <a:r>
              <a:rPr lang="en-US" sz="8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Inge TH, </a:t>
            </a:r>
            <a:r>
              <a:rPr lang="en-US" sz="800" kern="1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Courcoulas</a:t>
            </a:r>
            <a:r>
              <a:rPr lang="en-US" sz="8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AP, Jenkins TM, </a:t>
            </a:r>
            <a:r>
              <a:rPr lang="en-US" sz="8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et al. </a:t>
            </a:r>
            <a:r>
              <a:rPr lang="en-US" sz="8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Five-year outcomes of gastric bypass in adolescents as compared with adults. </a:t>
            </a:r>
            <a:r>
              <a:rPr lang="en-US" sz="8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 Engl J Med</a:t>
            </a:r>
            <a:r>
              <a:rPr lang="en-US" sz="8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2019;380(22):2136-2145.</a:t>
            </a:r>
            <a:endParaRPr lang="it-IT" sz="800" kern="1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799"/>
              </a:spcAft>
            </a:pPr>
            <a:r>
              <a:rPr lang="en-US" sz="800" kern="1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Olbers</a:t>
            </a:r>
            <a:r>
              <a:rPr lang="en-US" sz="8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T, Beamish AJ, </a:t>
            </a:r>
            <a:r>
              <a:rPr lang="en-US" sz="800" kern="1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Gronowitz</a:t>
            </a:r>
            <a:r>
              <a:rPr lang="en-US" sz="8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E, </a:t>
            </a:r>
            <a:r>
              <a:rPr lang="en-US" sz="8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et al. </a:t>
            </a:r>
            <a:r>
              <a:rPr lang="en-US" sz="8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Laparoscopic Roux-en-Y gastric bypass in adolescents with severe obesity (AMOS): a prospective five-year Swedish nationwide study. </a:t>
            </a:r>
            <a:r>
              <a:rPr lang="en-US" sz="800" i="1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Lancet Diabetes Endocrinol</a:t>
            </a:r>
            <a:r>
              <a:rPr lang="en-US" sz="8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2017;5(3):174-183.</a:t>
            </a:r>
          </a:p>
          <a:p>
            <a:pPr algn="just">
              <a:spcAft>
                <a:spcPts val="799"/>
              </a:spcAft>
            </a:pPr>
            <a:r>
              <a:rPr lang="en-US" sz="8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Inge TH, </a:t>
            </a:r>
            <a:r>
              <a:rPr lang="en-US" sz="800" kern="100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Courcoulas</a:t>
            </a:r>
            <a:r>
              <a:rPr lang="en-US" sz="800" kern="1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AP, Jenkins TM, et al. Weight loss and health status 3 years after bariatric surgery in adolescents. N Engl J Med. 2016;374(2):113-123.</a:t>
            </a:r>
            <a:endParaRPr lang="it-IT" sz="800" kern="1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799"/>
              </a:spcAft>
            </a:pPr>
            <a:r>
              <a:rPr lang="it-IT" sz="800" dirty="0">
                <a:solidFill>
                  <a:srgbClr val="002060"/>
                </a:solidFill>
              </a:rPr>
              <a:t>Inge TH, Jenkins TM, </a:t>
            </a:r>
            <a:r>
              <a:rPr lang="it-IT" sz="800" dirty="0" err="1">
                <a:solidFill>
                  <a:srgbClr val="002060"/>
                </a:solidFill>
              </a:rPr>
              <a:t>Xanthakos</a:t>
            </a:r>
            <a:r>
              <a:rPr lang="it-IT" sz="800" dirty="0">
                <a:solidFill>
                  <a:srgbClr val="002060"/>
                </a:solidFill>
              </a:rPr>
              <a:t> SA, et al. Long-</a:t>
            </a:r>
            <a:r>
              <a:rPr lang="it-IT" sz="800" dirty="0" err="1">
                <a:solidFill>
                  <a:srgbClr val="002060"/>
                </a:solidFill>
              </a:rPr>
              <a:t>term</a:t>
            </a:r>
            <a:r>
              <a:rPr lang="it-IT" sz="800" dirty="0">
                <a:solidFill>
                  <a:srgbClr val="002060"/>
                </a:solidFill>
              </a:rPr>
              <a:t> </a:t>
            </a:r>
            <a:r>
              <a:rPr lang="it-IT" sz="800" dirty="0" err="1">
                <a:solidFill>
                  <a:srgbClr val="002060"/>
                </a:solidFill>
              </a:rPr>
              <a:t>outcomes</a:t>
            </a:r>
            <a:r>
              <a:rPr lang="it-IT" sz="800" dirty="0">
                <a:solidFill>
                  <a:srgbClr val="002060"/>
                </a:solidFill>
              </a:rPr>
              <a:t> of </a:t>
            </a:r>
            <a:r>
              <a:rPr lang="it-IT" sz="800" dirty="0" err="1">
                <a:solidFill>
                  <a:srgbClr val="002060"/>
                </a:solidFill>
              </a:rPr>
              <a:t>bariatric</a:t>
            </a:r>
            <a:r>
              <a:rPr lang="it-IT" sz="800" dirty="0">
                <a:solidFill>
                  <a:srgbClr val="002060"/>
                </a:solidFill>
              </a:rPr>
              <a:t> surgery in </a:t>
            </a:r>
            <a:r>
              <a:rPr lang="it-IT" sz="800" dirty="0" err="1">
                <a:solidFill>
                  <a:srgbClr val="002060"/>
                </a:solidFill>
              </a:rPr>
              <a:t>adolescents</a:t>
            </a:r>
            <a:r>
              <a:rPr lang="it-IT" sz="800" dirty="0">
                <a:solidFill>
                  <a:srgbClr val="002060"/>
                </a:solidFill>
              </a:rPr>
              <a:t> with severe </a:t>
            </a:r>
            <a:r>
              <a:rPr lang="it-IT" sz="800" dirty="0" err="1">
                <a:solidFill>
                  <a:srgbClr val="002060"/>
                </a:solidFill>
              </a:rPr>
              <a:t>obesity</a:t>
            </a:r>
            <a:r>
              <a:rPr lang="it-IT" sz="800" dirty="0">
                <a:solidFill>
                  <a:srgbClr val="002060"/>
                </a:solidFill>
              </a:rPr>
              <a:t> (FABS-5+): a </a:t>
            </a:r>
            <a:r>
              <a:rPr lang="it-IT" sz="800" dirty="0" err="1">
                <a:solidFill>
                  <a:srgbClr val="002060"/>
                </a:solidFill>
              </a:rPr>
              <a:t>prospective</a:t>
            </a:r>
            <a:r>
              <a:rPr lang="it-IT" sz="800" dirty="0">
                <a:solidFill>
                  <a:srgbClr val="002060"/>
                </a:solidFill>
              </a:rPr>
              <a:t> follow-up </a:t>
            </a:r>
            <a:r>
              <a:rPr lang="it-IT" sz="800" dirty="0" err="1">
                <a:solidFill>
                  <a:srgbClr val="002060"/>
                </a:solidFill>
              </a:rPr>
              <a:t>analysis</a:t>
            </a:r>
            <a:r>
              <a:rPr lang="it-IT" sz="800" dirty="0">
                <a:solidFill>
                  <a:srgbClr val="002060"/>
                </a:solidFill>
              </a:rPr>
              <a:t>. Lancet </a:t>
            </a:r>
            <a:r>
              <a:rPr lang="it-IT" sz="800" dirty="0" err="1">
                <a:solidFill>
                  <a:srgbClr val="002060"/>
                </a:solidFill>
              </a:rPr>
              <a:t>Diabetes</a:t>
            </a:r>
            <a:r>
              <a:rPr lang="it-IT" sz="800" dirty="0">
                <a:solidFill>
                  <a:srgbClr val="002060"/>
                </a:solidFill>
              </a:rPr>
              <a:t> </a:t>
            </a:r>
            <a:r>
              <a:rPr lang="it-IT" sz="800" dirty="0" err="1">
                <a:solidFill>
                  <a:srgbClr val="002060"/>
                </a:solidFill>
              </a:rPr>
              <a:t>Endocrinol</a:t>
            </a:r>
            <a:r>
              <a:rPr lang="it-IT" sz="800" dirty="0">
                <a:solidFill>
                  <a:srgbClr val="002060"/>
                </a:solidFill>
              </a:rPr>
              <a:t>. 2017;5(3):165-173.</a:t>
            </a:r>
          </a:p>
          <a:p>
            <a:pPr algn="just"/>
            <a:r>
              <a:rPr lang="it-IT" sz="800" dirty="0" err="1">
                <a:solidFill>
                  <a:srgbClr val="002060"/>
                </a:solidFill>
              </a:rPr>
              <a:t>Alqahtani</a:t>
            </a:r>
            <a:r>
              <a:rPr lang="it-IT" sz="800" dirty="0">
                <a:solidFill>
                  <a:srgbClr val="002060"/>
                </a:solidFill>
              </a:rPr>
              <a:t> AR, </a:t>
            </a:r>
            <a:r>
              <a:rPr lang="it-IT" sz="800" dirty="0" err="1">
                <a:solidFill>
                  <a:srgbClr val="002060"/>
                </a:solidFill>
              </a:rPr>
              <a:t>Elahmedi</a:t>
            </a:r>
            <a:r>
              <a:rPr lang="it-IT" sz="800" dirty="0">
                <a:solidFill>
                  <a:srgbClr val="002060"/>
                </a:solidFill>
              </a:rPr>
              <a:t> MO, Al </a:t>
            </a:r>
            <a:r>
              <a:rPr lang="it-IT" sz="800" dirty="0" err="1">
                <a:solidFill>
                  <a:srgbClr val="002060"/>
                </a:solidFill>
              </a:rPr>
              <a:t>Qahtani</a:t>
            </a:r>
            <a:r>
              <a:rPr lang="it-IT" sz="800" dirty="0">
                <a:solidFill>
                  <a:srgbClr val="002060"/>
                </a:solidFill>
              </a:rPr>
              <a:t> AR, Lee J, Butler MG. </a:t>
            </a:r>
            <a:r>
              <a:rPr lang="it-IT" sz="800" dirty="0" err="1">
                <a:solidFill>
                  <a:srgbClr val="002060"/>
                </a:solidFill>
              </a:rPr>
              <a:t>Laparoscopic</a:t>
            </a:r>
            <a:r>
              <a:rPr lang="it-IT" sz="800" dirty="0">
                <a:solidFill>
                  <a:srgbClr val="002060"/>
                </a:solidFill>
              </a:rPr>
              <a:t> sleeve </a:t>
            </a:r>
            <a:r>
              <a:rPr lang="it-IT" sz="800" dirty="0" err="1">
                <a:solidFill>
                  <a:srgbClr val="002060"/>
                </a:solidFill>
              </a:rPr>
              <a:t>gastrectomy</a:t>
            </a:r>
            <a:r>
              <a:rPr lang="it-IT" sz="800" dirty="0">
                <a:solidFill>
                  <a:srgbClr val="002060"/>
                </a:solidFill>
              </a:rPr>
              <a:t> in </a:t>
            </a:r>
            <a:r>
              <a:rPr lang="it-IT" sz="800" dirty="0" err="1">
                <a:solidFill>
                  <a:srgbClr val="002060"/>
                </a:solidFill>
              </a:rPr>
              <a:t>children</a:t>
            </a:r>
            <a:r>
              <a:rPr lang="it-IT" sz="800" dirty="0">
                <a:solidFill>
                  <a:srgbClr val="002060"/>
                </a:solidFill>
              </a:rPr>
              <a:t> and </a:t>
            </a:r>
            <a:r>
              <a:rPr lang="it-IT" sz="800" dirty="0" err="1">
                <a:solidFill>
                  <a:srgbClr val="002060"/>
                </a:solidFill>
              </a:rPr>
              <a:t>adolescents</a:t>
            </a:r>
            <a:r>
              <a:rPr lang="it-IT" sz="800" dirty="0">
                <a:solidFill>
                  <a:srgbClr val="002060"/>
                </a:solidFill>
              </a:rPr>
              <a:t> with Prader-Willi </a:t>
            </a:r>
            <a:r>
              <a:rPr lang="it-IT" sz="800" dirty="0" err="1">
                <a:solidFill>
                  <a:srgbClr val="002060"/>
                </a:solidFill>
              </a:rPr>
              <a:t>syndrome</a:t>
            </a:r>
            <a:r>
              <a:rPr lang="it-IT" sz="800" dirty="0">
                <a:solidFill>
                  <a:srgbClr val="002060"/>
                </a:solidFill>
              </a:rPr>
              <a:t>: a </a:t>
            </a:r>
            <a:r>
              <a:rPr lang="it-IT" sz="800" dirty="0" err="1">
                <a:solidFill>
                  <a:srgbClr val="002060"/>
                </a:solidFill>
              </a:rPr>
              <a:t>matched</a:t>
            </a:r>
            <a:r>
              <a:rPr lang="it-IT" sz="800" dirty="0">
                <a:solidFill>
                  <a:srgbClr val="002060"/>
                </a:solidFill>
              </a:rPr>
              <a:t>-control study. </a:t>
            </a:r>
            <a:r>
              <a:rPr lang="it-IT" sz="800" dirty="0" err="1">
                <a:solidFill>
                  <a:srgbClr val="002060"/>
                </a:solidFill>
              </a:rPr>
              <a:t>Surg</a:t>
            </a:r>
            <a:r>
              <a:rPr lang="it-IT" sz="800" dirty="0">
                <a:solidFill>
                  <a:srgbClr val="002060"/>
                </a:solidFill>
              </a:rPr>
              <a:t> </a:t>
            </a:r>
            <a:r>
              <a:rPr lang="it-IT" sz="800" dirty="0" err="1">
                <a:solidFill>
                  <a:srgbClr val="002060"/>
                </a:solidFill>
              </a:rPr>
              <a:t>Obes</a:t>
            </a:r>
            <a:r>
              <a:rPr lang="it-IT" sz="800" dirty="0">
                <a:solidFill>
                  <a:srgbClr val="002060"/>
                </a:solidFill>
              </a:rPr>
              <a:t> </a:t>
            </a:r>
            <a:r>
              <a:rPr lang="it-IT" sz="800" dirty="0" err="1">
                <a:solidFill>
                  <a:srgbClr val="002060"/>
                </a:solidFill>
              </a:rPr>
              <a:t>Relat</a:t>
            </a:r>
            <a:r>
              <a:rPr lang="it-IT" sz="800" dirty="0">
                <a:solidFill>
                  <a:srgbClr val="002060"/>
                </a:solidFill>
              </a:rPr>
              <a:t> </a:t>
            </a:r>
            <a:r>
              <a:rPr lang="it-IT" sz="800" dirty="0" err="1">
                <a:solidFill>
                  <a:srgbClr val="002060"/>
                </a:solidFill>
              </a:rPr>
              <a:t>Dis</a:t>
            </a:r>
            <a:r>
              <a:rPr lang="it-IT" sz="800" dirty="0">
                <a:solidFill>
                  <a:srgbClr val="002060"/>
                </a:solidFill>
              </a:rPr>
              <a:t>. 2016;12(1):100-110.</a:t>
            </a:r>
          </a:p>
          <a:p>
            <a:pPr algn="just"/>
            <a:endParaRPr lang="it-IT" sz="800" dirty="0">
              <a:solidFill>
                <a:srgbClr val="002060"/>
              </a:solidFill>
            </a:endParaRPr>
          </a:p>
          <a:p>
            <a:pPr algn="just"/>
            <a:r>
              <a:rPr lang="it-IT" sz="800" dirty="0">
                <a:solidFill>
                  <a:srgbClr val="002060"/>
                </a:solidFill>
              </a:rPr>
              <a:t>de la Cruz-Muñoz N, </a:t>
            </a:r>
            <a:r>
              <a:rPr lang="it-IT" sz="800" dirty="0" err="1">
                <a:solidFill>
                  <a:srgbClr val="002060"/>
                </a:solidFill>
              </a:rPr>
              <a:t>Xie</a:t>
            </a:r>
            <a:r>
              <a:rPr lang="it-IT" sz="800" dirty="0">
                <a:solidFill>
                  <a:srgbClr val="002060"/>
                </a:solidFill>
              </a:rPr>
              <a:t> L, Quiroz HJ, et al. Long-</a:t>
            </a:r>
            <a:r>
              <a:rPr lang="it-IT" sz="800" dirty="0" err="1">
                <a:solidFill>
                  <a:srgbClr val="002060"/>
                </a:solidFill>
              </a:rPr>
              <a:t>term</a:t>
            </a:r>
            <a:r>
              <a:rPr lang="it-IT" sz="800" dirty="0">
                <a:solidFill>
                  <a:srgbClr val="002060"/>
                </a:solidFill>
              </a:rPr>
              <a:t> </a:t>
            </a:r>
            <a:r>
              <a:rPr lang="it-IT" sz="800" dirty="0" err="1">
                <a:solidFill>
                  <a:srgbClr val="002060"/>
                </a:solidFill>
              </a:rPr>
              <a:t>outcomes</a:t>
            </a:r>
            <a:r>
              <a:rPr lang="it-IT" sz="800" dirty="0">
                <a:solidFill>
                  <a:srgbClr val="002060"/>
                </a:solidFill>
              </a:rPr>
              <a:t> after </a:t>
            </a:r>
            <a:r>
              <a:rPr lang="it-IT" sz="800" dirty="0" err="1">
                <a:solidFill>
                  <a:srgbClr val="002060"/>
                </a:solidFill>
              </a:rPr>
              <a:t>adolescent</a:t>
            </a:r>
            <a:r>
              <a:rPr lang="it-IT" sz="800" dirty="0">
                <a:solidFill>
                  <a:srgbClr val="002060"/>
                </a:solidFill>
              </a:rPr>
              <a:t> </a:t>
            </a:r>
            <a:r>
              <a:rPr lang="it-IT" sz="800" dirty="0" err="1">
                <a:solidFill>
                  <a:srgbClr val="002060"/>
                </a:solidFill>
              </a:rPr>
              <a:t>bariatric</a:t>
            </a:r>
            <a:r>
              <a:rPr lang="it-IT" sz="800" dirty="0">
                <a:solidFill>
                  <a:srgbClr val="002060"/>
                </a:solidFill>
              </a:rPr>
              <a:t> surgery. J </a:t>
            </a:r>
            <a:r>
              <a:rPr lang="it-IT" sz="800" dirty="0" err="1">
                <a:solidFill>
                  <a:srgbClr val="002060"/>
                </a:solidFill>
              </a:rPr>
              <a:t>Am</a:t>
            </a:r>
            <a:r>
              <a:rPr lang="it-IT" sz="800" dirty="0">
                <a:solidFill>
                  <a:srgbClr val="002060"/>
                </a:solidFill>
              </a:rPr>
              <a:t> </a:t>
            </a:r>
            <a:r>
              <a:rPr lang="it-IT" sz="800" dirty="0" err="1">
                <a:solidFill>
                  <a:srgbClr val="002060"/>
                </a:solidFill>
              </a:rPr>
              <a:t>Coll</a:t>
            </a:r>
            <a:r>
              <a:rPr lang="it-IT" sz="800" dirty="0">
                <a:solidFill>
                  <a:srgbClr val="002060"/>
                </a:solidFill>
              </a:rPr>
              <a:t> </a:t>
            </a:r>
            <a:r>
              <a:rPr lang="it-IT" sz="800" dirty="0" err="1">
                <a:solidFill>
                  <a:srgbClr val="002060"/>
                </a:solidFill>
              </a:rPr>
              <a:t>Surg</a:t>
            </a:r>
            <a:r>
              <a:rPr lang="it-IT" sz="800" dirty="0">
                <a:solidFill>
                  <a:srgbClr val="002060"/>
                </a:solidFill>
              </a:rPr>
              <a:t>. 2022;235(4): 592-602.</a:t>
            </a:r>
          </a:p>
        </p:txBody>
      </p:sp>
      <p:pic>
        <p:nvPicPr>
          <p:cNvPr id="8" name="Immagine 7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215A9337-3722-487B-5BFB-9146B0A109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78" t="3263" b="10481"/>
          <a:stretch>
            <a:fillRect/>
          </a:stretch>
        </p:blipFill>
        <p:spPr>
          <a:xfrm>
            <a:off x="-4395" y="0"/>
            <a:ext cx="3709574" cy="558212"/>
          </a:xfrm>
          <a:prstGeom prst="rect">
            <a:avLst/>
          </a:prstGeom>
        </p:spPr>
      </p:pic>
      <p:sp>
        <p:nvSpPr>
          <p:cNvPr id="10" name="Text 0">
            <a:extLst>
              <a:ext uri="{FF2B5EF4-FFF2-40B4-BE49-F238E27FC236}">
                <a16:creationId xmlns:a16="http://schemas.microsoft.com/office/drawing/2014/main" id="{A08AEC73-3606-CC51-87AD-3C3A12E92FBA}"/>
              </a:ext>
            </a:extLst>
          </p:cNvPr>
          <p:cNvSpPr/>
          <p:nvPr/>
        </p:nvSpPr>
        <p:spPr>
          <a:xfrm>
            <a:off x="3350212" y="29028"/>
            <a:ext cx="2534308" cy="3365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</a:t>
            </a:r>
            <a:r>
              <a:rPr lang="en-US" sz="1200" b="1" kern="0" spc="200" dirty="0" err="1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Qualità</a:t>
            </a: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delle </a:t>
            </a:r>
            <a:r>
              <a:rPr lang="en-US" sz="1200" b="1" kern="0" spc="200" dirty="0" err="1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evidenze</a:t>
            </a: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RCTs</a:t>
            </a:r>
            <a:endParaRPr lang="en-US" sz="1200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F2A6F8F2-8F97-0E5B-C7FB-F62F686D7F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566" t="3419" r="2031"/>
          <a:stretch>
            <a:fillRect/>
          </a:stretch>
        </p:blipFill>
        <p:spPr>
          <a:xfrm>
            <a:off x="52579" y="2973830"/>
            <a:ext cx="4346166" cy="232366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A6423FB-1246-0F6F-3E4A-75C91FF567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6596" y="1758451"/>
            <a:ext cx="5399314" cy="334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91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FD49339B-D7F4-AC03-7564-64A75557DE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8" t="3263" b="10481"/>
          <a:stretch>
            <a:fillRect/>
          </a:stretch>
        </p:blipFill>
        <p:spPr>
          <a:xfrm>
            <a:off x="0" y="0"/>
            <a:ext cx="4669391" cy="70264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7585A442-A636-438F-F5BC-039B7A574506}"/>
              </a:ext>
            </a:extLst>
          </p:cNvPr>
          <p:cNvSpPr/>
          <p:nvPr/>
        </p:nvSpPr>
        <p:spPr>
          <a:xfrm>
            <a:off x="3821230" y="-19277"/>
            <a:ext cx="6256420" cy="29838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–OUTCOME REFLUSSO(RGE vs REFLUSSO BILIARE)</a:t>
            </a:r>
            <a:endParaRPr lang="en-US" sz="1200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8110FE5E-4BFD-C6F8-1F1E-B5408A82C522}"/>
              </a:ext>
            </a:extLst>
          </p:cNvPr>
          <p:cNvSpPr/>
          <p:nvPr/>
        </p:nvSpPr>
        <p:spPr>
          <a:xfrm>
            <a:off x="5029200" y="77938"/>
            <a:ext cx="10607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Il reflusso a medio termine dopo RYGB</a:t>
            </a:r>
            <a:endParaRPr lang="en-US" sz="1400" dirty="0"/>
          </a:p>
        </p:txBody>
      </p:sp>
      <p:graphicFrame>
        <p:nvGraphicFramePr>
          <p:cNvPr id="13" name="Chart 0">
            <a:extLst>
              <a:ext uri="{FF2B5EF4-FFF2-40B4-BE49-F238E27FC236}">
                <a16:creationId xmlns:a16="http://schemas.microsoft.com/office/drawing/2014/main" id="{38ABE173-31D3-CF51-F1D0-FC086C7E7B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8644793"/>
              </p:ext>
            </p:extLst>
          </p:nvPr>
        </p:nvGraphicFramePr>
        <p:xfrm>
          <a:off x="-31598" y="1878496"/>
          <a:ext cx="420624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Shape 3">
            <a:extLst>
              <a:ext uri="{FF2B5EF4-FFF2-40B4-BE49-F238E27FC236}">
                <a16:creationId xmlns:a16="http://schemas.microsoft.com/office/drawing/2014/main" id="{0E779831-6109-0E57-6FEE-17A50FA82EED}"/>
              </a:ext>
            </a:extLst>
          </p:cNvPr>
          <p:cNvSpPr/>
          <p:nvPr/>
        </p:nvSpPr>
        <p:spPr>
          <a:xfrm>
            <a:off x="4724400" y="913021"/>
            <a:ext cx="2034209" cy="965475"/>
          </a:xfrm>
          <a:prstGeom prst="roundRect">
            <a:avLst>
              <a:gd name="adj" fmla="val 4211"/>
            </a:avLst>
          </a:prstGeom>
          <a:solidFill>
            <a:srgbClr val="F7F9FC"/>
          </a:solidFill>
          <a:ln/>
          <a:effectLst>
            <a:outerShdw blurRad="101600" dist="38100" dir="5400000" algn="bl" rotWithShape="0">
              <a:srgbClr val="8A93A6">
                <a:alpha val="25000"/>
              </a:srgbClr>
            </a:outerShdw>
          </a:effectLst>
        </p:spPr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8F529306-34F4-8DA1-806A-6642637760AA}"/>
              </a:ext>
            </a:extLst>
          </p:cNvPr>
          <p:cNvSpPr/>
          <p:nvPr/>
        </p:nvSpPr>
        <p:spPr>
          <a:xfrm>
            <a:off x="4849776" y="913021"/>
            <a:ext cx="1362181" cy="522587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18.2%</a:t>
            </a:r>
            <a:endParaRPr lang="en-US" sz="2800" dirty="0"/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AB108162-6F67-DF5A-D4DD-92E9F9F7AC70}"/>
              </a:ext>
            </a:extLst>
          </p:cNvPr>
          <p:cNvSpPr/>
          <p:nvPr/>
        </p:nvSpPr>
        <p:spPr>
          <a:xfrm>
            <a:off x="4849776" y="1461900"/>
            <a:ext cx="2523744" cy="6601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reflusso de novo dopo RYGB</a:t>
            </a:r>
            <a:endParaRPr lang="en-US" sz="1100" dirty="0"/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92BB0898-B919-63B8-F0EE-E605199CD0A7}"/>
              </a:ext>
            </a:extLst>
          </p:cNvPr>
          <p:cNvSpPr/>
          <p:nvPr/>
        </p:nvSpPr>
        <p:spPr>
          <a:xfrm>
            <a:off x="6979671" y="900897"/>
            <a:ext cx="2906721" cy="1017765"/>
          </a:xfrm>
          <a:prstGeom prst="roundRect">
            <a:avLst>
              <a:gd name="adj" fmla="val 4211"/>
            </a:avLst>
          </a:prstGeom>
          <a:solidFill>
            <a:srgbClr val="F7F9FC"/>
          </a:solidFill>
          <a:ln/>
          <a:effectLst>
            <a:outerShdw blurRad="101600" dist="38100" dir="5400000" algn="bl" rotWithShape="0">
              <a:srgbClr val="8A93A6">
                <a:alpha val="25000"/>
              </a:srgbClr>
            </a:outerShdw>
          </a:effectLst>
        </p:spPr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650645F3-BF9E-C5DC-470C-F6E4EBDD154E}"/>
              </a:ext>
            </a:extLst>
          </p:cNvPr>
          <p:cNvSpPr/>
          <p:nvPr/>
        </p:nvSpPr>
        <p:spPr>
          <a:xfrm>
            <a:off x="7250275" y="547269"/>
            <a:ext cx="3026664" cy="95554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24.4%</a:t>
            </a:r>
            <a:endParaRPr lang="en-US" sz="2800" dirty="0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51791137-492E-6932-AEC4-B055BBCD430B}"/>
              </a:ext>
            </a:extLst>
          </p:cNvPr>
          <p:cNvSpPr/>
          <p:nvPr/>
        </p:nvSpPr>
        <p:spPr>
          <a:xfrm>
            <a:off x="7158162" y="1500972"/>
            <a:ext cx="3026664" cy="6601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prevalenza complessiva di GERD a follow-up medio</a:t>
            </a:r>
            <a:endParaRPr lang="en-US" sz="1100" dirty="0"/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4FF82F24-E63B-3D1A-B312-A13B508AF461}"/>
              </a:ext>
            </a:extLst>
          </p:cNvPr>
          <p:cNvSpPr/>
          <p:nvPr/>
        </p:nvSpPr>
        <p:spPr>
          <a:xfrm>
            <a:off x="5319422" y="3996748"/>
            <a:ext cx="5623560" cy="1138744"/>
          </a:xfrm>
          <a:prstGeom prst="roundRect">
            <a:avLst>
              <a:gd name="adj" fmla="val 4000"/>
            </a:avLst>
          </a:prstGeom>
          <a:solidFill>
            <a:srgbClr val="F7F9FC"/>
          </a:solidFill>
          <a:ln/>
        </p:spPr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35FEEDE4-7CDF-A053-9723-F33A02E0CB59}"/>
              </a:ext>
            </a:extLst>
          </p:cNvPr>
          <p:cNvSpPr/>
          <p:nvPr/>
        </p:nvSpPr>
        <p:spPr>
          <a:xfrm>
            <a:off x="7589520" y="3338396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sintesi</a:t>
            </a:r>
            <a:endParaRPr lang="en-US" sz="1200" dirty="0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84AEFBC7-A5EA-1DD1-BE58-1B5DD6B774E5}"/>
              </a:ext>
            </a:extLst>
          </p:cNvPr>
          <p:cNvSpPr/>
          <p:nvPr/>
        </p:nvSpPr>
        <p:spPr>
          <a:xfrm>
            <a:off x="5319422" y="4167646"/>
            <a:ext cx="562356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reflusso non è azzerato dal RYGB, ma la maggioranza dei casi preesistenti si risolve e l'incidenza de novo resta contenuta — un profilo nettamente più favorevole di quello osservato dopo sleeve gastrectomy (SLEEVEPASS: esofagite 31% vs 7%).</a:t>
            </a:r>
            <a:endParaRPr lang="en-US" sz="1200" dirty="0"/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6375E573-2C88-C41E-42F5-614003E6A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493" y="1089515"/>
            <a:ext cx="3638737" cy="692186"/>
          </a:xfrm>
          <a:prstGeom prst="rect">
            <a:avLst/>
          </a:prstGeom>
        </p:spPr>
      </p:pic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87579396-06BE-06B0-6047-50BA96CE99FA}"/>
              </a:ext>
            </a:extLst>
          </p:cNvPr>
          <p:cNvSpPr txBox="1"/>
          <p:nvPr/>
        </p:nvSpPr>
        <p:spPr>
          <a:xfrm>
            <a:off x="1750399" y="706588"/>
            <a:ext cx="668150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90"/>
                </a:solidFill>
              </a:rPr>
              <a:t>2022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CF77C036-C50C-F562-9C72-7900695EDEF0}"/>
              </a:ext>
            </a:extLst>
          </p:cNvPr>
          <p:cNvSpPr txBox="1"/>
          <p:nvPr/>
        </p:nvSpPr>
        <p:spPr>
          <a:xfrm>
            <a:off x="-31598" y="6473952"/>
            <a:ext cx="115804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Santonicola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A, Ruggiero L, Palma R, Angrisani L, Iovino P. Gerd symptoms after laparoscopic Roux-en-Y gastric bypass: an emerging scenario. Int J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Obes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(Lond). 2022 May;46(5):1076-1078. </a:t>
            </a:r>
            <a:endParaRPr lang="it-IT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239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3D3104F3-3E0E-49EA-8D11-1C0D76854E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8" t="3263" b="10481"/>
          <a:stretch>
            <a:fillRect/>
          </a:stretch>
        </p:blipFill>
        <p:spPr>
          <a:xfrm>
            <a:off x="0" y="26496"/>
            <a:ext cx="4196615" cy="631501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1F2860D4-B2EC-5E94-7100-AB28227FF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615" y="248756"/>
            <a:ext cx="2961078" cy="1022554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3037344C-58AC-CF86-D2DC-C720DFBE97B7}"/>
              </a:ext>
            </a:extLst>
          </p:cNvPr>
          <p:cNvSpPr/>
          <p:nvPr/>
        </p:nvSpPr>
        <p:spPr>
          <a:xfrm>
            <a:off x="3821230" y="-19277"/>
            <a:ext cx="6256420" cy="29838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–OUTCOME REFLUSSO(RGE vs REFLUSSO BILIARE)</a:t>
            </a:r>
            <a:endParaRPr lang="en-US" sz="12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B317884-53A3-29CA-E7C7-F5EB51066AAF}"/>
              </a:ext>
            </a:extLst>
          </p:cNvPr>
          <p:cNvSpPr txBox="1"/>
          <p:nvPr/>
        </p:nvSpPr>
        <p:spPr>
          <a:xfrm>
            <a:off x="3340773" y="760033"/>
            <a:ext cx="668150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90"/>
                </a:solidFill>
              </a:rPr>
              <a:t>2026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0D8AA1-1487-5821-907D-25C35D78563D}"/>
              </a:ext>
            </a:extLst>
          </p:cNvPr>
          <p:cNvSpPr txBox="1"/>
          <p:nvPr/>
        </p:nvSpPr>
        <p:spPr>
          <a:xfrm>
            <a:off x="0" y="648144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Noel P, Layani L, Parmar C,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Himpens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J. Conversion to One-Anastomosis Gastric Bypass versus Roux-en-Y Gastric Bypass for Treatment of Gastroesophageal Reflux Disease after Sleeve Gastrectomy: A Systematic Review and Meta-analysis.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Obes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Surg. 2026 May;36(5):2597-2610.</a:t>
            </a:r>
            <a:endParaRPr lang="it-IT" sz="900" dirty="0">
              <a:solidFill>
                <a:schemeClr val="tx2"/>
              </a:solidFill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09B1516E-7E40-0C4C-05B4-AC5B3DE302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697" y="85088"/>
            <a:ext cx="2035338" cy="3025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AE9372B-ADF3-40B0-B5DA-849BFF28B8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2" y="1271310"/>
            <a:ext cx="5107944" cy="499589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67BC2EE-AB59-B245-B0E2-D64CD9D150FD}"/>
              </a:ext>
            </a:extLst>
          </p:cNvPr>
          <p:cNvSpPr txBox="1"/>
          <p:nvPr/>
        </p:nvSpPr>
        <p:spPr>
          <a:xfrm>
            <a:off x="5066899" y="3108488"/>
            <a:ext cx="7125101" cy="3559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just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Both conversion to OAGB and conversion to RYGB achieve </a:t>
            </a:r>
            <a:r>
              <a:rPr lang="en-US" sz="12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substantial GERD resolution after failed sleeve gastrec­tomy, with comparable rates (68.6% vs. 80.6%)</a:t>
            </a:r>
            <a:r>
              <a:rPr lang="en-US" sz="1200" dirty="0">
                <a:effectLst/>
                <a:latin typeface="+mn-lt"/>
                <a:ea typeface="Calibri" panose="020F0502020204030204" pitchFamily="34" charset="0"/>
              </a:rPr>
              <a:t>, though RYGB shows a numerical advantage for definitive reflux control. </a:t>
            </a:r>
            <a:endParaRPr lang="it-IT" sz="1200" dirty="0">
              <a:ea typeface="Calibri" panose="020F0502020204030204" pitchFamily="34" charset="0"/>
            </a:endParaRPr>
          </a:p>
          <a:p>
            <a:pPr marL="171450" marR="0" lvl="0" indent="-171450" algn="just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Conversion to OAGB demonstrates significantly superior weight loss outcomes compared to conversion to RYGB (+ 5.7% total weight loss) with shorter operative time (-24.8 min), making it advantageous when weight regain is the primary concern. </a:t>
            </a:r>
            <a:endParaRPr lang="it-IT" sz="1200" dirty="0">
              <a:ea typeface="Calibri" panose="020F0502020204030204" pitchFamily="34" charset="0"/>
            </a:endParaRPr>
          </a:p>
          <a:p>
            <a:pPr marL="171450" marR="0" lvl="0" indent="-171450" algn="just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De novo GERD incidence trends higher after conversion to OAGB (6.3%) compared to conversion to RYGB (0.5%), suggesting revisional RYGB may be preferable for patients with severe baseline esophageal pathology or when definitive GERD treatment is the priority. </a:t>
            </a:r>
            <a:endParaRPr lang="it-IT" sz="1200" dirty="0">
              <a:ea typeface="Calibri" panose="020F0502020204030204" pitchFamily="34" charset="0"/>
            </a:endParaRPr>
          </a:p>
          <a:p>
            <a:pPr marL="171450" marR="0" lvl="0" indent="-171450" algn="just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Both revisional procedures demonstrate </a:t>
            </a:r>
            <a:r>
              <a:rPr lang="en-US" sz="12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comparable perioperative safety profiles </a:t>
            </a:r>
            <a:r>
              <a:rPr lang="en-US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with similar rates of major complica­tions including anastomotic leak (1.1% vs. 1.3%), bleeding, and nutritional deficiencies, supporting their safety as revi­sional options. </a:t>
            </a:r>
            <a:endParaRPr lang="it-IT" sz="1200" dirty="0">
              <a:ea typeface="Calibri" panose="020F0502020204030204" pitchFamily="34" charset="0"/>
            </a:endParaRPr>
          </a:p>
          <a:p>
            <a:pPr marL="171450" marR="0" lvl="0" indent="-171450" algn="just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Procedure selection</a:t>
            </a:r>
            <a:r>
              <a:rPr lang="en-US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should be </a:t>
            </a:r>
            <a:r>
              <a:rPr lang="en-US" sz="12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individualized</a:t>
            </a:r>
            <a:r>
              <a:rPr lang="en-US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: </a:t>
            </a:r>
            <a:r>
              <a:rPr lang="en-US" sz="12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revisional RYGB</a:t>
            </a:r>
            <a:r>
              <a:rPr lang="en-US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for patients with </a:t>
            </a:r>
            <a:r>
              <a:rPr lang="en-US" sz="12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established Barrett’s esophagus or severe erosive esophagitis requiring definitive anti-reflux surgery</a:t>
            </a:r>
            <a:r>
              <a:rPr lang="en-US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; </a:t>
            </a:r>
            <a:r>
              <a:rPr lang="en-US" sz="1200" b="1" dirty="0">
                <a:solidFill>
                  <a:srgbClr val="00B050"/>
                </a:solidFill>
                <a:effectLst/>
                <a:latin typeface="+mn-lt"/>
                <a:ea typeface="Calibri" panose="020F0502020204030204" pitchFamily="34" charset="0"/>
              </a:rPr>
              <a:t>revisional OAGB </a:t>
            </a:r>
            <a:r>
              <a:rPr lang="en-US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for </a:t>
            </a:r>
            <a:r>
              <a:rPr lang="en-US" sz="1200" b="1" dirty="0">
                <a:solidFill>
                  <a:srgbClr val="00B050"/>
                </a:solidFill>
                <a:effectLst/>
                <a:latin typeface="+mn-lt"/>
                <a:ea typeface="Calibri" panose="020F0502020204030204" pitchFamily="34" charset="0"/>
              </a:rPr>
              <a:t>patients prioritizing maximal weight loss in whom GERD is a secondary </a:t>
            </a:r>
            <a:r>
              <a:rPr lang="en-US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rather than primary indication for revision. </a:t>
            </a:r>
            <a:endParaRPr lang="it-IT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634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5FDE2D0F-31EE-8FB9-3536-26B995C8D5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3" b="10481"/>
          <a:stretch>
            <a:fillRect/>
          </a:stretch>
        </p:blipFill>
        <p:spPr>
          <a:xfrm>
            <a:off x="-9625" y="0"/>
            <a:ext cx="4929495" cy="71672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721F23-B3B3-D92F-9320-C5B4E9CA9668}"/>
              </a:ext>
            </a:extLst>
          </p:cNvPr>
          <p:cNvSpPr txBox="1"/>
          <p:nvPr/>
        </p:nvSpPr>
        <p:spPr>
          <a:xfrm>
            <a:off x="3725223" y="40783"/>
            <a:ext cx="61024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RYGB against other bricks in the MBS wall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4B816DF-8D06-A016-A1B9-F1BE3B8E5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2991" y="88003"/>
            <a:ext cx="2019412" cy="82042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371D3BE-8E33-10F4-E92D-2306E002A17F}"/>
              </a:ext>
            </a:extLst>
          </p:cNvPr>
          <p:cNvSpPr txBox="1"/>
          <p:nvPr/>
        </p:nvSpPr>
        <p:spPr>
          <a:xfrm>
            <a:off x="10890271" y="215449"/>
            <a:ext cx="668150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>
                <a:solidFill>
                  <a:srgbClr val="000090"/>
                </a:solidFill>
              </a:rPr>
              <a:t>2026</a:t>
            </a:r>
            <a:endParaRPr lang="it-IT" sz="1400" b="1" dirty="0">
              <a:solidFill>
                <a:srgbClr val="000090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C6E3A61-34BE-6EFD-B003-BC050077A31E}"/>
              </a:ext>
            </a:extLst>
          </p:cNvPr>
          <p:cNvSpPr txBox="1"/>
          <p:nvPr/>
        </p:nvSpPr>
        <p:spPr>
          <a:xfrm>
            <a:off x="0" y="6504183"/>
            <a:ext cx="12201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Noel P,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Cazeres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C, Lutfi RE,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Nocca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D. A Comprehensive Review of Sleeve Gastrectomy, Roux-en-Y Gastric Bypass, One-Anastomosis Gastric Bypass, Duodenal Switch, and SADI-S: Very Long-Term Outcomes at 10 Years and Beyond. J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Laparoendosc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Adv Surg Tech A. 2026 May;36(5):350-355.</a:t>
            </a:r>
            <a:endParaRPr lang="it-IT" sz="900" dirty="0">
              <a:solidFill>
                <a:schemeClr val="tx2"/>
              </a:solidFill>
            </a:endParaRP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38AFC1A3-3EBE-BBB9-4D56-E51886B6B13C}"/>
              </a:ext>
            </a:extLst>
          </p:cNvPr>
          <p:cNvSpPr>
            <a:spLocks noGrp="1"/>
          </p:cNvSpPr>
          <p:nvPr/>
        </p:nvSpPr>
        <p:spPr>
          <a:xfrm>
            <a:off x="285750" y="895350"/>
            <a:ext cx="5715000" cy="97155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9525">
            <a:solidFill>
              <a:srgbClr val="B9C7D2"/>
            </a:solidFill>
            <a:prstDash val="solid"/>
          </a:ln>
        </p:spPr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E0EB712-A712-CCAC-A747-1C4E4CB30329}"/>
              </a:ext>
            </a:extLst>
          </p:cNvPr>
          <p:cNvSpPr>
            <a:spLocks noGrp="1"/>
          </p:cNvSpPr>
          <p:nvPr/>
        </p:nvSpPr>
        <p:spPr>
          <a:xfrm>
            <a:off x="285750" y="895350"/>
            <a:ext cx="5715000" cy="247650"/>
          </a:xfrm>
          <a:prstGeom prst="rect">
            <a:avLst/>
          </a:prstGeom>
          <a:solidFill>
            <a:srgbClr val="08756F"/>
          </a:solidFill>
          <a:ln w="0">
            <a:noFill/>
          </a:ln>
        </p:spPr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DDB1718C-CA22-B611-D5E7-1F099FECDE5A}"/>
              </a:ext>
            </a:extLst>
          </p:cNvPr>
          <p:cNvSpPr>
            <a:spLocks noGrp="1"/>
          </p:cNvSpPr>
          <p:nvPr/>
        </p:nvSpPr>
        <p:spPr>
          <a:xfrm>
            <a:off x="428625" y="895350"/>
            <a:ext cx="5429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THE CENTRAL MESSAGE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D5265F01-00D8-387A-1958-44645BD74AFD}"/>
              </a:ext>
            </a:extLst>
          </p:cNvPr>
          <p:cNvSpPr>
            <a:spLocks noGrp="1"/>
          </p:cNvSpPr>
          <p:nvPr/>
        </p:nvSpPr>
        <p:spPr>
          <a:xfrm>
            <a:off x="495300" y="1171575"/>
            <a:ext cx="5238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125" b="0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✓ Metabolic surgery continues to work one decade later.</a:t>
            </a:r>
          </a:p>
          <a:p>
            <a:pPr algn="l">
              <a:defRPr sz="1125" b="0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✓ Metabolic potency follows a hierarchy, but quality does not.</a:t>
            </a:r>
          </a:p>
          <a:p>
            <a:pPr algn="l">
              <a:defRPr sz="1125" b="0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✓ More distal nutrient exposure raises potency and nutritional cost.</a:t>
            </a: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70192A2B-F7BB-B939-E6E5-7F9B20154D57}"/>
              </a:ext>
            </a:extLst>
          </p:cNvPr>
          <p:cNvSpPr>
            <a:spLocks noGrp="1"/>
          </p:cNvSpPr>
          <p:nvPr/>
        </p:nvSpPr>
        <p:spPr>
          <a:xfrm>
            <a:off x="6191250" y="895350"/>
            <a:ext cx="5715000" cy="97155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9525">
            <a:solidFill>
              <a:srgbClr val="B9C7D2"/>
            </a:solidFill>
            <a:prstDash val="solid"/>
          </a:ln>
        </p:spPr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BFDD6804-18C3-D38D-8D49-46FFAA1ECD65}"/>
              </a:ext>
            </a:extLst>
          </p:cNvPr>
          <p:cNvSpPr>
            <a:spLocks noGrp="1"/>
          </p:cNvSpPr>
          <p:nvPr/>
        </p:nvSpPr>
        <p:spPr>
          <a:xfrm>
            <a:off x="6191250" y="895350"/>
            <a:ext cx="5715000" cy="247650"/>
          </a:xfrm>
          <a:prstGeom prst="rect">
            <a:avLst/>
          </a:prstGeom>
          <a:solidFill>
            <a:srgbClr val="722476"/>
          </a:solidFill>
          <a:ln w="0">
            <a:noFill/>
          </a:ln>
        </p:spPr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05ECAFDA-339E-86B1-34F1-2F546EDE70BA}"/>
              </a:ext>
            </a:extLst>
          </p:cNvPr>
          <p:cNvSpPr>
            <a:spLocks noGrp="1"/>
          </p:cNvSpPr>
          <p:nvPr/>
        </p:nvSpPr>
        <p:spPr>
          <a:xfrm>
            <a:off x="6334125" y="895350"/>
            <a:ext cx="5429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THE PHYSIOLOGICAL PRINCIPLE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B288A240-F273-4AE1-120F-FBBE1B4DB25D}"/>
              </a:ext>
            </a:extLst>
          </p:cNvPr>
          <p:cNvSpPr>
            <a:spLocks noGrp="1"/>
          </p:cNvSpPr>
          <p:nvPr/>
        </p:nvSpPr>
        <p:spPr>
          <a:xfrm>
            <a:off x="6477000" y="1190625"/>
            <a:ext cx="5143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Greater intervention in the distal intestine or enterohepatic circulation increases metabolic potency and the nutritional price.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7F93CF24-A05C-40E3-9107-B93CD2949EE5}"/>
              </a:ext>
            </a:extLst>
          </p:cNvPr>
          <p:cNvSpPr>
            <a:spLocks noGrp="1"/>
          </p:cNvSpPr>
          <p:nvPr/>
        </p:nvSpPr>
        <p:spPr>
          <a:xfrm>
            <a:off x="6524625" y="1581150"/>
            <a:ext cx="5048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975" b="1" i="1">
                <a:solidFill>
                  <a:srgbClr val="72247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1">
                <a:solidFill>
                  <a:srgbClr val="722476"/>
                </a:solidFill>
                <a:latin typeface="DejaVu Sans"/>
                <a:ea typeface="DejaVu Sans"/>
                <a:cs typeface="DejaVu Sans"/>
              </a:rPr>
              <a:t>“We do not operate centimeters. We operate physiology.”</a:t>
            </a:r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A36BF413-1D9A-2072-67C1-E6BBD12BE360}"/>
              </a:ext>
            </a:extLst>
          </p:cNvPr>
          <p:cNvSpPr>
            <a:spLocks noGrp="1"/>
          </p:cNvSpPr>
          <p:nvPr/>
        </p:nvSpPr>
        <p:spPr>
          <a:xfrm>
            <a:off x="285750" y="1971675"/>
            <a:ext cx="11620500" cy="285750"/>
          </a:xfrm>
          <a:prstGeom prst="roundRect">
            <a:avLst>
              <a:gd name="adj" fmla="val 26667"/>
            </a:avLst>
          </a:prstGeom>
          <a:solidFill>
            <a:srgbClr val="061F45"/>
          </a:solidFill>
          <a:ln w="0">
            <a:noFill/>
          </a:ln>
        </p:spPr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1E075700-7425-10D8-E5E5-2A3E9A846220}"/>
              </a:ext>
            </a:extLst>
          </p:cNvPr>
          <p:cNvSpPr>
            <a:spLocks noGrp="1"/>
          </p:cNvSpPr>
          <p:nvPr/>
        </p:nvSpPr>
        <p:spPr>
          <a:xfrm>
            <a:off x="457200" y="19716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LONG-TERM RESULTS (≥10 YEARS): WEIGHT LOSS AND T2DM REMISSION</a:t>
            </a:r>
          </a:p>
        </p:txBody>
      </p:sp>
      <p:graphicFrame>
        <p:nvGraphicFramePr>
          <p:cNvPr id="40" name="Tabella 39">
            <a:extLst>
              <a:ext uri="{FF2B5EF4-FFF2-40B4-BE49-F238E27FC236}">
                <a16:creationId xmlns:a16="http://schemas.microsoft.com/office/drawing/2014/main" id="{B1C6F37F-374F-4C82-51D7-385B4C4BDC07}"/>
              </a:ext>
            </a:extLst>
          </p:cNvPr>
          <p:cNvGraphicFramePr/>
          <p:nvPr/>
        </p:nvGraphicFramePr>
        <p:xfrm>
          <a:off x="285750" y="2362200"/>
          <a:ext cx="11620500" cy="3905250"/>
        </p:xfrm>
        <a:graphic>
          <a:graphicData uri="http://schemas.openxmlformats.org/drawingml/2006/table">
            <a:tbl>
              <a:tblPr/>
              <a:tblGrid>
                <a:gridCol w="1571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9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9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9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9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OUTCOME</a:t>
                      </a:r>
                    </a:p>
                  </a:txBody>
                  <a:tcPr anchor="ctr">
                    <a:solidFill>
                      <a:srgbClr val="061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SG</a:t>
                      </a:r>
                    </a:p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Sleeve</a:t>
                      </a:r>
                    </a:p>
                  </a:txBody>
                  <a:tcPr anchor="ctr">
                    <a:solidFill>
                      <a:srgbClr val="061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RYGB</a:t>
                      </a:r>
                    </a:p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Roux-en-Y</a:t>
                      </a:r>
                    </a:p>
                  </a:txBody>
                  <a:tcPr anchor="ctr">
                    <a:solidFill>
                      <a:srgbClr val="061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OAGB</a:t>
                      </a:r>
                    </a:p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 anastomosis</a:t>
                      </a:r>
                    </a:p>
                  </a:txBody>
                  <a:tcPr anchor="ctr">
                    <a:solidFill>
                      <a:srgbClr val="061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BPD-DS</a:t>
                      </a:r>
                    </a:p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Duodenal switch</a:t>
                      </a:r>
                    </a:p>
                  </a:txBody>
                  <a:tcPr anchor="ctr">
                    <a:solidFill>
                      <a:srgbClr val="061F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SADI-S</a:t>
                      </a:r>
                    </a:p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Single anastomosis</a:t>
                      </a:r>
                    </a:p>
                  </a:txBody>
                  <a:tcPr anchor="ctr">
                    <a:solidFill>
                      <a:srgbClr val="061F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WEIGHT LOSS</a:t>
                      </a:r>
                    </a:p>
                    <a:p>
                      <a:pPr algn="ctr"/>
                      <a:r>
                        <a:rPr sz="1050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≥10 years</a:t>
                      </a:r>
                    </a:p>
                  </a:txBody>
                  <a:tcPr anchor="ctr">
                    <a:solidFill>
                      <a:srgbClr val="EEF1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~24.4% TWL</a:t>
                      </a:r>
                    </a:p>
                    <a:p>
                      <a:pPr algn="ctr"/>
                      <a:r>
                        <a:rPr sz="1050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weighted mean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dirty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51.9% EWL</a:t>
                      </a:r>
                    </a:p>
                    <a:p>
                      <a:pPr algn="ctr"/>
                      <a:r>
                        <a:rPr sz="1050" b="1" dirty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higher than SG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~64.1% EWL</a:t>
                      </a:r>
                    </a:p>
                    <a:p>
                      <a:pPr algn="ctr"/>
                      <a:r>
                        <a:rPr sz="1050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weighted mean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~40% TWL</a:t>
                      </a:r>
                    </a:p>
                    <a:p>
                      <a:pPr algn="ctr"/>
                      <a:r>
                        <a:rPr sz="1050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76.5–78% EBMIL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~80% EWL</a:t>
                      </a:r>
                    </a:p>
                    <a:p>
                      <a:pPr algn="ctr"/>
                      <a:r>
                        <a:rPr sz="1050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 10-year series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T2DM REMISSION</a:t>
                      </a:r>
                    </a:p>
                  </a:txBody>
                  <a:tcPr anchor="ctr">
                    <a:solidFill>
                      <a:srgbClr val="EEF1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26–33%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26–33%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50–60%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&gt;90%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~80–90%</a:t>
                      </a:r>
                    </a:p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available data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REFLUX /</a:t>
                      </a:r>
                    </a:p>
                    <a:p>
                      <a:pPr algn="ctr"/>
                      <a:r>
                        <a:rPr sz="975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ESOPHAGITIS</a:t>
                      </a:r>
                    </a:p>
                  </a:txBody>
                  <a:tcPr anchor="ctr">
                    <a:solidFill>
                      <a:srgbClr val="EEF1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D83A2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31%</a:t>
                      </a:r>
                    </a:p>
                    <a:p>
                      <a:pPr algn="ctr"/>
                      <a:r>
                        <a:rPr sz="1050" b="1">
                          <a:solidFill>
                            <a:srgbClr val="D83A2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esophagitis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E786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7%</a:t>
                      </a:r>
                    </a:p>
                    <a:p>
                      <a:pPr algn="ctr"/>
                      <a:r>
                        <a:rPr sz="1050" b="1">
                          <a:solidFill>
                            <a:srgbClr val="1E786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esophagitis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Limited data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Limited data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Limited data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NUTRITIONAL RISK</a:t>
                      </a:r>
                    </a:p>
                  </a:txBody>
                  <a:tcPr anchor="ctr">
                    <a:solidFill>
                      <a:srgbClr val="EEF1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1E786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LOW</a:t>
                      </a:r>
                    </a:p>
                    <a:p>
                      <a:pPr algn="ctr"/>
                      <a:r>
                        <a:rPr sz="975" b="1">
                          <a:solidFill>
                            <a:srgbClr val="1E786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fewer deficiencies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MODERATE</a:t>
                      </a:r>
                    </a:p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Fe, B12, Ca, Vit 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EF8F0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MODERATE–HIGH</a:t>
                      </a:r>
                    </a:p>
                    <a:p>
                      <a:pPr algn="ctr"/>
                      <a:r>
                        <a:rPr sz="975" b="1">
                          <a:solidFill>
                            <a:srgbClr val="EF8F0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higher risk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D83A2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HIGH</a:t>
                      </a:r>
                    </a:p>
                    <a:p>
                      <a:pPr algn="ctr"/>
                      <a:r>
                        <a:rPr sz="975" b="1">
                          <a:solidFill>
                            <a:srgbClr val="D83A2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frequent, sometimes severe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EF8F0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MODERATE–HIGH</a:t>
                      </a:r>
                    </a:p>
                    <a:p>
                      <a:pPr algn="ctr"/>
                      <a:r>
                        <a:rPr sz="975" b="1">
                          <a:solidFill>
                            <a:srgbClr val="EF8F00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rigorous follow-up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EVIDENCE</a:t>
                      </a:r>
                    </a:p>
                    <a:p>
                      <a:pPr algn="ctr"/>
                      <a:r>
                        <a:rPr sz="975" b="1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MATURITY</a:t>
                      </a:r>
                    </a:p>
                  </a:txBody>
                  <a:tcPr anchor="ctr">
                    <a:solidFill>
                      <a:srgbClr val="EEF1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★★★★☆</a:t>
                      </a:r>
                    </a:p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Strong ≥10 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★★★★★</a:t>
                      </a:r>
                    </a:p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Very strong 12–20+ 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★★★☆☆</a:t>
                      </a:r>
                    </a:p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Growing ≥10 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★★★★☆</a:t>
                      </a:r>
                    </a:p>
                    <a:p>
                      <a:pPr algn="ctr"/>
                      <a:r>
                        <a:rPr sz="975" b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Solid ≥10 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dirty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★★★☆☆</a:t>
                      </a:r>
                    </a:p>
                    <a:p>
                      <a:pPr algn="ctr"/>
                      <a:r>
                        <a:rPr sz="975" b="0" dirty="0">
                          <a:solidFill>
                            <a:srgbClr val="10294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Early, smaller numbers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2" name="Rettangolo 41">
            <a:extLst>
              <a:ext uri="{FF2B5EF4-FFF2-40B4-BE49-F238E27FC236}">
                <a16:creationId xmlns:a16="http://schemas.microsoft.com/office/drawing/2014/main" id="{7AD86778-8029-B9FA-0917-C9AEE89736A2}"/>
              </a:ext>
            </a:extLst>
          </p:cNvPr>
          <p:cNvSpPr>
            <a:spLocks noGrp="1"/>
          </p:cNvSpPr>
          <p:nvPr/>
        </p:nvSpPr>
        <p:spPr>
          <a:xfrm>
            <a:off x="495300" y="6247545"/>
            <a:ext cx="11296650" cy="369331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900" b="0" i="1">
                <a:solidFill>
                  <a:srgbClr val="5D6E82"/>
                </a:solidFill>
                <a:latin typeface="DejaVu Sans"/>
                <a:ea typeface="DejaVu Sans"/>
                <a:cs typeface="DejaVu Sans"/>
              </a:defRPr>
            </a:pPr>
            <a:r>
              <a:rPr sz="900" b="0" i="1" dirty="0">
                <a:solidFill>
                  <a:srgbClr val="5D6E82"/>
                </a:solidFill>
                <a:latin typeface="DejaVu Sans"/>
                <a:ea typeface="DejaVu Sans"/>
                <a:cs typeface="DejaVu Sans"/>
              </a:rPr>
              <a:t>* EBMIL = percentage of excess BMI loss. Values are approximate; studies are heterogeneous and metrics are not directly comparable.</a:t>
            </a:r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4726D58D-D75E-EDC4-9416-DF1A7DEE4BEF}"/>
              </a:ext>
            </a:extLst>
          </p:cNvPr>
          <p:cNvSpPr/>
          <p:nvPr/>
        </p:nvSpPr>
        <p:spPr>
          <a:xfrm>
            <a:off x="3877850" y="2346839"/>
            <a:ext cx="1980025" cy="3920611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177"/>
          </a:p>
        </p:txBody>
      </p:sp>
    </p:spTree>
    <p:extLst>
      <p:ext uri="{BB962C8B-B14F-4D97-AF65-F5344CB8AC3E}">
        <p14:creationId xmlns:p14="http://schemas.microsoft.com/office/powerpoint/2010/main" val="2379521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magine 144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C6355A72-B1F7-4666-B862-6FD3B9FD9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3" b="10481"/>
          <a:stretch>
            <a:fillRect/>
          </a:stretch>
        </p:blipFill>
        <p:spPr>
          <a:xfrm>
            <a:off x="-9625" y="0"/>
            <a:ext cx="4929495" cy="716728"/>
          </a:xfrm>
          <a:prstGeom prst="rect">
            <a:avLst/>
          </a:prstGeom>
        </p:spPr>
      </p:pic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B7906DBE-8D78-5732-1BEF-0A8FB771B132}"/>
              </a:ext>
            </a:extLst>
          </p:cNvPr>
          <p:cNvSpPr>
            <a:spLocks noGrp="1"/>
          </p:cNvSpPr>
          <p:nvPr/>
        </p:nvSpPr>
        <p:spPr>
          <a:xfrm>
            <a:off x="285750" y="895350"/>
            <a:ext cx="11620500" cy="285750"/>
          </a:xfrm>
          <a:prstGeom prst="roundRect">
            <a:avLst>
              <a:gd name="adj" fmla="val 26667"/>
            </a:avLst>
          </a:prstGeom>
          <a:solidFill>
            <a:srgbClr val="061F45"/>
          </a:solidFill>
          <a:ln w="0">
            <a:noFill/>
          </a:ln>
        </p:spPr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A9C146B-8A20-F819-0B1B-93D3C2580E55}"/>
              </a:ext>
            </a:extLst>
          </p:cNvPr>
          <p:cNvSpPr>
            <a:spLocks noGrp="1"/>
          </p:cNvSpPr>
          <p:nvPr/>
        </p:nvSpPr>
        <p:spPr>
          <a:xfrm>
            <a:off x="457200" y="895350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THREE METRICS, THREE DIFFERENT QUESTIONS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6D386C6A-5B30-5047-AE22-488264BADECA}"/>
              </a:ext>
            </a:extLst>
          </p:cNvPr>
          <p:cNvSpPr>
            <a:spLocks noGrp="1"/>
          </p:cNvSpPr>
          <p:nvPr/>
        </p:nvSpPr>
        <p:spPr>
          <a:xfrm>
            <a:off x="285750" y="1304925"/>
            <a:ext cx="3714750" cy="2143125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B9C7D2"/>
            </a:solidFill>
            <a:prstDash val="solid"/>
          </a:ln>
        </p:spPr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FD63DF0-1689-2BDC-9F5B-DA5F8B1A2DF0}"/>
              </a:ext>
            </a:extLst>
          </p:cNvPr>
          <p:cNvSpPr>
            <a:spLocks noGrp="1"/>
          </p:cNvSpPr>
          <p:nvPr/>
        </p:nvSpPr>
        <p:spPr>
          <a:xfrm>
            <a:off x="285750" y="1304925"/>
            <a:ext cx="3714750" cy="400050"/>
          </a:xfrm>
          <a:prstGeom prst="rect">
            <a:avLst/>
          </a:prstGeom>
          <a:solidFill>
            <a:srgbClr val="061F45"/>
          </a:solidFill>
          <a:ln w="0">
            <a:noFill/>
          </a:ln>
        </p:spPr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592BDEC-D1C8-ABC0-BE01-5446E7130DD9}"/>
              </a:ext>
            </a:extLst>
          </p:cNvPr>
          <p:cNvSpPr>
            <a:spLocks noGrp="1"/>
          </p:cNvSpPr>
          <p:nvPr/>
        </p:nvSpPr>
        <p:spPr>
          <a:xfrm>
            <a:off x="419100" y="1343025"/>
            <a:ext cx="34480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TWL — TOTAL WEIGHT LOSS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E9ADF4B-7AC6-6015-D131-6FE65DF67990}"/>
              </a:ext>
            </a:extLst>
          </p:cNvPr>
          <p:cNvSpPr>
            <a:spLocks noGrp="1"/>
          </p:cNvSpPr>
          <p:nvPr/>
        </p:nvSpPr>
        <p:spPr>
          <a:xfrm>
            <a:off x="514350" y="1790700"/>
            <a:ext cx="32575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What percentage of initial body weight did the patient lose?</a:t>
            </a: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CE3A7368-96F2-9DCA-55F2-06AF9FAF86E7}"/>
              </a:ext>
            </a:extLst>
          </p:cNvPr>
          <p:cNvSpPr>
            <a:spLocks noGrp="1"/>
          </p:cNvSpPr>
          <p:nvPr/>
        </p:nvSpPr>
        <p:spPr>
          <a:xfrm>
            <a:off x="514350" y="2343150"/>
            <a:ext cx="3257550" cy="514350"/>
          </a:xfrm>
          <a:prstGeom prst="roundRect">
            <a:avLst>
              <a:gd name="adj" fmla="val 16667"/>
            </a:avLst>
          </a:prstGeom>
          <a:solidFill>
            <a:srgbClr val="EAF1F8"/>
          </a:solidFill>
          <a:ln w="9525">
            <a:solidFill>
              <a:srgbClr val="B9C7D2"/>
            </a:solidFill>
            <a:prstDash val="solid"/>
          </a:ln>
        </p:spPr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D075223D-A074-FDFF-458B-201463A498B9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3028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975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rPr>
              <a:t>%TWL = (Initial weight − Current weight) / Initial weight × 100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8CEF87F-39AB-C892-732D-EDCCDADB4CE0}"/>
              </a:ext>
            </a:extLst>
          </p:cNvPr>
          <p:cNvSpPr>
            <a:spLocks noGrp="1"/>
          </p:cNvSpPr>
          <p:nvPr/>
        </p:nvSpPr>
        <p:spPr>
          <a:xfrm>
            <a:off x="514350" y="2952750"/>
            <a:ext cx="3257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150 kg → 105 kg</a:t>
            </a:r>
          </a:p>
          <a:p>
            <a:pPr algn="ctr">
              <a:def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45 kg lost = 30% TWL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77E4F187-A198-8851-443A-31C5C8454014}"/>
              </a:ext>
            </a:extLst>
          </p:cNvPr>
          <p:cNvSpPr>
            <a:spLocks noGrp="1"/>
          </p:cNvSpPr>
          <p:nvPr/>
        </p:nvSpPr>
        <p:spPr>
          <a:xfrm>
            <a:off x="4238625" y="1304925"/>
            <a:ext cx="3714750" cy="2143125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B9C7D2"/>
            </a:solidFill>
            <a:prstDash val="solid"/>
          </a:ln>
        </p:spPr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2F7CB33F-1030-2A45-65E3-1C53E33BC580}"/>
              </a:ext>
            </a:extLst>
          </p:cNvPr>
          <p:cNvSpPr>
            <a:spLocks noGrp="1"/>
          </p:cNvSpPr>
          <p:nvPr/>
        </p:nvSpPr>
        <p:spPr>
          <a:xfrm>
            <a:off x="4238625" y="1304925"/>
            <a:ext cx="3714750" cy="400050"/>
          </a:xfrm>
          <a:prstGeom prst="rect">
            <a:avLst/>
          </a:prstGeom>
          <a:solidFill>
            <a:srgbClr val="08756F"/>
          </a:solidFill>
          <a:ln w="0">
            <a:noFill/>
          </a:ln>
        </p:spPr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7A888F9F-6913-79DF-2E6B-358278EB7F42}"/>
              </a:ext>
            </a:extLst>
          </p:cNvPr>
          <p:cNvSpPr>
            <a:spLocks noGrp="1"/>
          </p:cNvSpPr>
          <p:nvPr/>
        </p:nvSpPr>
        <p:spPr>
          <a:xfrm>
            <a:off x="4371975" y="1343025"/>
            <a:ext cx="34480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EWL — EXCESS WEIGHT LOSS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D2FB63C7-9B05-A1E7-9C8C-2CD36F1C16EE}"/>
              </a:ext>
            </a:extLst>
          </p:cNvPr>
          <p:cNvSpPr>
            <a:spLocks noGrp="1"/>
          </p:cNvSpPr>
          <p:nvPr/>
        </p:nvSpPr>
        <p:spPr>
          <a:xfrm>
            <a:off x="4467225" y="1790700"/>
            <a:ext cx="32575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How much excess weight above ideal weight did the patient lose?</a:t>
            </a:r>
          </a:p>
        </p:txBody>
      </p:sp>
      <p:sp>
        <p:nvSpPr>
          <p:cNvPr id="35" name="Rettangolo con angoli arrotondati 34">
            <a:extLst>
              <a:ext uri="{FF2B5EF4-FFF2-40B4-BE49-F238E27FC236}">
                <a16:creationId xmlns:a16="http://schemas.microsoft.com/office/drawing/2014/main" id="{536E7E09-795B-44BE-CBE3-82C3F2EB1709}"/>
              </a:ext>
            </a:extLst>
          </p:cNvPr>
          <p:cNvSpPr>
            <a:spLocks noGrp="1"/>
          </p:cNvSpPr>
          <p:nvPr/>
        </p:nvSpPr>
        <p:spPr>
          <a:xfrm>
            <a:off x="4467225" y="2343150"/>
            <a:ext cx="3257550" cy="514350"/>
          </a:xfrm>
          <a:prstGeom prst="roundRect">
            <a:avLst>
              <a:gd name="adj" fmla="val 16667"/>
            </a:avLst>
          </a:prstGeom>
          <a:solidFill>
            <a:srgbClr val="E8F3ED"/>
          </a:solidFill>
          <a:ln w="9525">
            <a:solidFill>
              <a:srgbClr val="B9C7D2"/>
            </a:solidFill>
            <a:prstDash val="solid"/>
          </a:ln>
        </p:spPr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070814C7-A388-B975-453B-2C84F6741B4F}"/>
              </a:ext>
            </a:extLst>
          </p:cNvPr>
          <p:cNvSpPr>
            <a:spLocks noGrp="1"/>
          </p:cNvSpPr>
          <p:nvPr/>
        </p:nvSpPr>
        <p:spPr>
          <a:xfrm>
            <a:off x="4581525" y="2381250"/>
            <a:ext cx="3028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975" b="1" i="0">
                <a:solidFill>
                  <a:srgbClr val="08756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08756F"/>
                </a:solidFill>
                <a:latin typeface="DejaVu Sans"/>
                <a:ea typeface="DejaVu Sans"/>
                <a:cs typeface="DejaVu Sans"/>
              </a:rPr>
              <a:t>%EWL = Weight lost / Excess weight × 100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E5A3F135-960D-1D07-8B3B-159277FB1682}"/>
              </a:ext>
            </a:extLst>
          </p:cNvPr>
          <p:cNvSpPr>
            <a:spLocks noGrp="1"/>
          </p:cNvSpPr>
          <p:nvPr/>
        </p:nvSpPr>
        <p:spPr>
          <a:xfrm>
            <a:off x="4467225" y="2952750"/>
            <a:ext cx="3257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150 kg; ideal 70 kg</a:t>
            </a:r>
          </a:p>
          <a:p>
            <a:pPr algn="ctr">
              <a:def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45 / 80 = 56.3% EWL</a:t>
            </a:r>
          </a:p>
        </p:txBody>
      </p:sp>
      <p:sp>
        <p:nvSpPr>
          <p:cNvPr id="41" name="Rettangolo con angoli arrotondati 40">
            <a:extLst>
              <a:ext uri="{FF2B5EF4-FFF2-40B4-BE49-F238E27FC236}">
                <a16:creationId xmlns:a16="http://schemas.microsoft.com/office/drawing/2014/main" id="{8777EC5D-291D-1704-DC60-A003F77CF5F3}"/>
              </a:ext>
            </a:extLst>
          </p:cNvPr>
          <p:cNvSpPr>
            <a:spLocks noGrp="1"/>
          </p:cNvSpPr>
          <p:nvPr/>
        </p:nvSpPr>
        <p:spPr>
          <a:xfrm>
            <a:off x="8191500" y="1304925"/>
            <a:ext cx="3714750" cy="2143125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B9C7D2"/>
            </a:solidFill>
            <a:prstDash val="solid"/>
          </a:ln>
        </p:spPr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8A9EA95E-BE08-D68F-B95E-1E36DF1F6901}"/>
              </a:ext>
            </a:extLst>
          </p:cNvPr>
          <p:cNvSpPr>
            <a:spLocks noGrp="1"/>
          </p:cNvSpPr>
          <p:nvPr/>
        </p:nvSpPr>
        <p:spPr>
          <a:xfrm>
            <a:off x="8191500" y="1304925"/>
            <a:ext cx="3714750" cy="400050"/>
          </a:xfrm>
          <a:prstGeom prst="rect">
            <a:avLst/>
          </a:prstGeom>
          <a:solidFill>
            <a:srgbClr val="D89400"/>
          </a:solidFill>
          <a:ln w="0">
            <a:noFill/>
          </a:ln>
        </p:spPr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D259ECC7-9719-67D7-DD06-3E1EA341CD49}"/>
              </a:ext>
            </a:extLst>
          </p:cNvPr>
          <p:cNvSpPr>
            <a:spLocks noGrp="1"/>
          </p:cNvSpPr>
          <p:nvPr/>
        </p:nvSpPr>
        <p:spPr>
          <a:xfrm>
            <a:off x="8324850" y="1343025"/>
            <a:ext cx="34480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EBMIL — EXCESS BMI LOSS</a:t>
            </a: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EA975AB9-CDF7-0300-6C91-647737EAFBE7}"/>
              </a:ext>
            </a:extLst>
          </p:cNvPr>
          <p:cNvSpPr>
            <a:spLocks noGrp="1"/>
          </p:cNvSpPr>
          <p:nvPr/>
        </p:nvSpPr>
        <p:spPr>
          <a:xfrm>
            <a:off x="8420100" y="1790700"/>
            <a:ext cx="32575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How much excess BMI above 25 kg/m² did the patient lose?</a:t>
            </a:r>
          </a:p>
        </p:txBody>
      </p:sp>
      <p:sp>
        <p:nvSpPr>
          <p:cNvPr id="49" name="Rettangolo con angoli arrotondati 48">
            <a:extLst>
              <a:ext uri="{FF2B5EF4-FFF2-40B4-BE49-F238E27FC236}">
                <a16:creationId xmlns:a16="http://schemas.microsoft.com/office/drawing/2014/main" id="{49345122-1651-4E25-2779-E49E9E9067B4}"/>
              </a:ext>
            </a:extLst>
          </p:cNvPr>
          <p:cNvSpPr>
            <a:spLocks noGrp="1"/>
          </p:cNvSpPr>
          <p:nvPr/>
        </p:nvSpPr>
        <p:spPr>
          <a:xfrm>
            <a:off x="8420100" y="2343150"/>
            <a:ext cx="3257550" cy="514350"/>
          </a:xfrm>
          <a:prstGeom prst="roundRect">
            <a:avLst>
              <a:gd name="adj" fmla="val 16667"/>
            </a:avLst>
          </a:prstGeom>
          <a:solidFill>
            <a:srgbClr val="FFF2D6"/>
          </a:solidFill>
          <a:ln w="9525">
            <a:solidFill>
              <a:srgbClr val="B9C7D2"/>
            </a:solidFill>
            <a:prstDash val="solid"/>
          </a:ln>
        </p:spPr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33A9C338-089E-32B9-AF8F-24FA6336E0AA}"/>
              </a:ext>
            </a:extLst>
          </p:cNvPr>
          <p:cNvSpPr>
            <a:spLocks noGrp="1"/>
          </p:cNvSpPr>
          <p:nvPr/>
        </p:nvSpPr>
        <p:spPr>
          <a:xfrm>
            <a:off x="8534400" y="2381250"/>
            <a:ext cx="30289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975" b="1" i="0">
                <a:solidFill>
                  <a:srgbClr val="D8940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D89400"/>
                </a:solidFill>
                <a:latin typeface="DejaVu Sans"/>
                <a:ea typeface="DejaVu Sans"/>
                <a:cs typeface="DejaVu Sans"/>
              </a:rPr>
              <a:t>%EBMIL = (Initial BMI − Current BMI) / (Initial BMI − 25) × 100</a:t>
            </a:r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963815DF-3B08-4374-438D-68DDF6346CCD}"/>
              </a:ext>
            </a:extLst>
          </p:cNvPr>
          <p:cNvSpPr>
            <a:spLocks noGrp="1"/>
          </p:cNvSpPr>
          <p:nvPr/>
        </p:nvSpPr>
        <p:spPr>
          <a:xfrm>
            <a:off x="8420100" y="2952750"/>
            <a:ext cx="3257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BMI 50 → 30 kg/m²</a:t>
            </a:r>
          </a:p>
          <a:p>
            <a:pPr algn="ctr">
              <a:def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20 / 25 = 80% EBMIL</a:t>
            </a:r>
          </a:p>
        </p:txBody>
      </p:sp>
      <p:sp>
        <p:nvSpPr>
          <p:cNvPr id="55" name="Rettangolo con angoli arrotondati 54">
            <a:extLst>
              <a:ext uri="{FF2B5EF4-FFF2-40B4-BE49-F238E27FC236}">
                <a16:creationId xmlns:a16="http://schemas.microsoft.com/office/drawing/2014/main" id="{CE507868-01F4-7A39-B1D0-8DFB75A56993}"/>
              </a:ext>
            </a:extLst>
          </p:cNvPr>
          <p:cNvSpPr>
            <a:spLocks noGrp="1"/>
          </p:cNvSpPr>
          <p:nvPr/>
        </p:nvSpPr>
        <p:spPr>
          <a:xfrm>
            <a:off x="285750" y="3552825"/>
            <a:ext cx="11620500" cy="361950"/>
          </a:xfrm>
          <a:prstGeom prst="roundRect">
            <a:avLst>
              <a:gd name="adj" fmla="val 21053"/>
            </a:avLst>
          </a:prstGeom>
          <a:solidFill>
            <a:srgbClr val="FFF3CF"/>
          </a:solidFill>
          <a:ln w="9525">
            <a:solidFill>
              <a:srgbClr val="E4BD53"/>
            </a:solidFill>
            <a:prstDash val="solid"/>
          </a:ln>
        </p:spPr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61A2C0F3-5F7F-E0E8-A41E-2B1D3EDD280D}"/>
              </a:ext>
            </a:extLst>
          </p:cNvPr>
          <p:cNvSpPr>
            <a:spLocks noGrp="1"/>
          </p:cNvSpPr>
          <p:nvPr/>
        </p:nvSpPr>
        <p:spPr>
          <a:xfrm>
            <a:off x="457200" y="359092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⚠ 30% TWL does not mean an inferior result to 60% EWL. The metrics answer different questions and must not be compared directly.</a:t>
            </a:r>
          </a:p>
        </p:txBody>
      </p:sp>
      <p:sp>
        <p:nvSpPr>
          <p:cNvPr id="59" name="Rettangolo con angoli arrotondati 58">
            <a:extLst>
              <a:ext uri="{FF2B5EF4-FFF2-40B4-BE49-F238E27FC236}">
                <a16:creationId xmlns:a16="http://schemas.microsoft.com/office/drawing/2014/main" id="{8A22C397-5706-30F3-9B31-832EDCE12D5C}"/>
              </a:ext>
            </a:extLst>
          </p:cNvPr>
          <p:cNvSpPr>
            <a:spLocks noGrp="1"/>
          </p:cNvSpPr>
          <p:nvPr/>
        </p:nvSpPr>
        <p:spPr>
          <a:xfrm>
            <a:off x="285750" y="4048125"/>
            <a:ext cx="5905500" cy="285750"/>
          </a:xfrm>
          <a:prstGeom prst="roundRect">
            <a:avLst>
              <a:gd name="adj" fmla="val 26667"/>
            </a:avLst>
          </a:prstGeom>
          <a:solidFill>
            <a:srgbClr val="061F45"/>
          </a:solidFill>
          <a:ln w="0">
            <a:noFill/>
          </a:ln>
        </p:spPr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D20741E7-B737-C2CB-E746-995DF08FE571}"/>
              </a:ext>
            </a:extLst>
          </p:cNvPr>
          <p:cNvSpPr>
            <a:spLocks noGrp="1"/>
          </p:cNvSpPr>
          <p:nvPr/>
        </p:nvSpPr>
        <p:spPr>
          <a:xfrm>
            <a:off x="400050" y="4048125"/>
            <a:ext cx="56769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CONTINUUM OF METABOLIC POTENCY</a:t>
            </a:r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CBC023CB-7566-9834-362D-B840BBA0195E}"/>
              </a:ext>
            </a:extLst>
          </p:cNvPr>
          <p:cNvSpPr>
            <a:spLocks noGrp="1"/>
          </p:cNvSpPr>
          <p:nvPr/>
        </p:nvSpPr>
        <p:spPr>
          <a:xfrm>
            <a:off x="666750" y="4438650"/>
            <a:ext cx="857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rPr>
              <a:t>SG</a:t>
            </a:r>
          </a:p>
        </p:txBody>
      </p:sp>
      <p:sp>
        <p:nvSpPr>
          <p:cNvPr id="65" name="Ovale 64">
            <a:extLst>
              <a:ext uri="{FF2B5EF4-FFF2-40B4-BE49-F238E27FC236}">
                <a16:creationId xmlns:a16="http://schemas.microsoft.com/office/drawing/2014/main" id="{A507D6BE-4F51-E838-C823-F09E4941F13E}"/>
              </a:ext>
            </a:extLst>
          </p:cNvPr>
          <p:cNvSpPr>
            <a:spLocks noGrp="1"/>
          </p:cNvSpPr>
          <p:nvPr/>
        </p:nvSpPr>
        <p:spPr>
          <a:xfrm>
            <a:off x="904875" y="4762500"/>
            <a:ext cx="381000" cy="381000"/>
          </a:xfrm>
          <a:prstGeom prst="ellipse">
            <a:avLst/>
          </a:prstGeom>
          <a:solidFill>
            <a:srgbClr val="72B7A8"/>
          </a:solidFill>
          <a:ln w="0">
            <a:noFill/>
          </a:ln>
        </p:spPr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36663A7E-8497-A2FD-EDE7-96E3142018BB}"/>
              </a:ext>
            </a:extLst>
          </p:cNvPr>
          <p:cNvSpPr>
            <a:spLocks noGrp="1"/>
          </p:cNvSpPr>
          <p:nvPr/>
        </p:nvSpPr>
        <p:spPr>
          <a:xfrm>
            <a:off x="1809750" y="4438650"/>
            <a:ext cx="857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rPr>
              <a:t>RYGB</a:t>
            </a:r>
          </a:p>
        </p:txBody>
      </p:sp>
      <p:sp>
        <p:nvSpPr>
          <p:cNvPr id="69" name="Ovale 68">
            <a:extLst>
              <a:ext uri="{FF2B5EF4-FFF2-40B4-BE49-F238E27FC236}">
                <a16:creationId xmlns:a16="http://schemas.microsoft.com/office/drawing/2014/main" id="{E6E70AEA-359F-2936-3E6B-C6388B46C7F8}"/>
              </a:ext>
            </a:extLst>
          </p:cNvPr>
          <p:cNvSpPr>
            <a:spLocks noGrp="1"/>
          </p:cNvSpPr>
          <p:nvPr/>
        </p:nvSpPr>
        <p:spPr>
          <a:xfrm>
            <a:off x="2047875" y="4762500"/>
            <a:ext cx="381000" cy="381000"/>
          </a:xfrm>
          <a:prstGeom prst="ellipse">
            <a:avLst/>
          </a:prstGeom>
          <a:solidFill>
            <a:srgbClr val="72B7A8"/>
          </a:solidFill>
          <a:ln w="0">
            <a:noFill/>
          </a:ln>
        </p:spPr>
      </p:sp>
      <p:sp>
        <p:nvSpPr>
          <p:cNvPr id="71" name="Rettangolo 70">
            <a:extLst>
              <a:ext uri="{FF2B5EF4-FFF2-40B4-BE49-F238E27FC236}">
                <a16:creationId xmlns:a16="http://schemas.microsoft.com/office/drawing/2014/main" id="{495EBCB8-4886-0736-70FF-F68F8481506E}"/>
              </a:ext>
            </a:extLst>
          </p:cNvPr>
          <p:cNvSpPr>
            <a:spLocks noGrp="1"/>
          </p:cNvSpPr>
          <p:nvPr/>
        </p:nvSpPr>
        <p:spPr>
          <a:xfrm>
            <a:off x="2952750" y="4438650"/>
            <a:ext cx="857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rPr>
              <a:t>OAGB</a:t>
            </a:r>
          </a:p>
        </p:txBody>
      </p:sp>
      <p:sp>
        <p:nvSpPr>
          <p:cNvPr id="73" name="Ovale 72">
            <a:extLst>
              <a:ext uri="{FF2B5EF4-FFF2-40B4-BE49-F238E27FC236}">
                <a16:creationId xmlns:a16="http://schemas.microsoft.com/office/drawing/2014/main" id="{7470AABC-FE62-46EE-9A6B-DE06703BB03E}"/>
              </a:ext>
            </a:extLst>
          </p:cNvPr>
          <p:cNvSpPr>
            <a:spLocks noGrp="1"/>
          </p:cNvSpPr>
          <p:nvPr/>
        </p:nvSpPr>
        <p:spPr>
          <a:xfrm>
            <a:off x="3190875" y="4762500"/>
            <a:ext cx="381000" cy="381000"/>
          </a:xfrm>
          <a:prstGeom prst="ellipse">
            <a:avLst/>
          </a:prstGeom>
          <a:solidFill>
            <a:srgbClr val="E8A537"/>
          </a:solidFill>
          <a:ln w="0">
            <a:noFill/>
          </a:ln>
        </p:spPr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F2EA3E65-2D47-6591-AC8B-C267D83EA8A5}"/>
              </a:ext>
            </a:extLst>
          </p:cNvPr>
          <p:cNvSpPr>
            <a:spLocks noGrp="1"/>
          </p:cNvSpPr>
          <p:nvPr/>
        </p:nvSpPr>
        <p:spPr>
          <a:xfrm>
            <a:off x="4095750" y="4438650"/>
            <a:ext cx="857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rPr>
              <a:t>SADI-S</a:t>
            </a:r>
          </a:p>
        </p:txBody>
      </p:sp>
      <p:sp>
        <p:nvSpPr>
          <p:cNvPr id="77" name="Ovale 76">
            <a:extLst>
              <a:ext uri="{FF2B5EF4-FFF2-40B4-BE49-F238E27FC236}">
                <a16:creationId xmlns:a16="http://schemas.microsoft.com/office/drawing/2014/main" id="{659FBE54-A06C-6163-6C16-100ED3A9B644}"/>
              </a:ext>
            </a:extLst>
          </p:cNvPr>
          <p:cNvSpPr>
            <a:spLocks noGrp="1"/>
          </p:cNvSpPr>
          <p:nvPr/>
        </p:nvSpPr>
        <p:spPr>
          <a:xfrm>
            <a:off x="4333875" y="4762500"/>
            <a:ext cx="381000" cy="381000"/>
          </a:xfrm>
          <a:prstGeom prst="ellipse">
            <a:avLst/>
          </a:prstGeom>
          <a:solidFill>
            <a:srgbClr val="E8A537"/>
          </a:solidFill>
          <a:ln w="0">
            <a:noFill/>
          </a:ln>
        </p:spPr>
      </p:sp>
      <p:sp>
        <p:nvSpPr>
          <p:cNvPr id="79" name="Rettangolo 78">
            <a:extLst>
              <a:ext uri="{FF2B5EF4-FFF2-40B4-BE49-F238E27FC236}">
                <a16:creationId xmlns:a16="http://schemas.microsoft.com/office/drawing/2014/main" id="{B9A1B456-2FBF-EF51-7E41-18234237B32E}"/>
              </a:ext>
            </a:extLst>
          </p:cNvPr>
          <p:cNvSpPr>
            <a:spLocks noGrp="1"/>
          </p:cNvSpPr>
          <p:nvPr/>
        </p:nvSpPr>
        <p:spPr>
          <a:xfrm>
            <a:off x="5238750" y="4438650"/>
            <a:ext cx="857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rPr>
              <a:t>BPD-DS</a:t>
            </a:r>
          </a:p>
        </p:txBody>
      </p:sp>
      <p:sp>
        <p:nvSpPr>
          <p:cNvPr id="81" name="Ovale 80">
            <a:extLst>
              <a:ext uri="{FF2B5EF4-FFF2-40B4-BE49-F238E27FC236}">
                <a16:creationId xmlns:a16="http://schemas.microsoft.com/office/drawing/2014/main" id="{7AE17BA7-F423-DACB-793F-8E897BB10658}"/>
              </a:ext>
            </a:extLst>
          </p:cNvPr>
          <p:cNvSpPr>
            <a:spLocks noGrp="1"/>
          </p:cNvSpPr>
          <p:nvPr/>
        </p:nvSpPr>
        <p:spPr>
          <a:xfrm>
            <a:off x="5476875" y="4762500"/>
            <a:ext cx="381000" cy="381000"/>
          </a:xfrm>
          <a:prstGeom prst="ellipse">
            <a:avLst/>
          </a:prstGeom>
          <a:solidFill>
            <a:srgbClr val="D64A3A"/>
          </a:solidFill>
          <a:ln w="0">
            <a:noFill/>
          </a:ln>
        </p:spPr>
      </p:sp>
      <p:sp>
        <p:nvSpPr>
          <p:cNvPr id="83" name="Freccia a destra 82">
            <a:extLst>
              <a:ext uri="{FF2B5EF4-FFF2-40B4-BE49-F238E27FC236}">
                <a16:creationId xmlns:a16="http://schemas.microsoft.com/office/drawing/2014/main" id="{D7C6EFD3-8380-90B4-84B8-A6A8A8C8E48E}"/>
              </a:ext>
            </a:extLst>
          </p:cNvPr>
          <p:cNvSpPr>
            <a:spLocks noGrp="1"/>
          </p:cNvSpPr>
          <p:nvPr/>
        </p:nvSpPr>
        <p:spPr>
          <a:xfrm>
            <a:off x="714375" y="5238750"/>
            <a:ext cx="5334000" cy="400050"/>
          </a:xfrm>
          <a:prstGeom prst="rightArrow">
            <a:avLst/>
          </a:prstGeom>
          <a:solidFill>
            <a:srgbClr val="D76A32"/>
          </a:solidFill>
          <a:ln w="0">
            <a:noFill/>
          </a:ln>
        </p:spPr>
      </p:sp>
      <p:sp>
        <p:nvSpPr>
          <p:cNvPr id="85" name="Rettangolo 84">
            <a:extLst>
              <a:ext uri="{FF2B5EF4-FFF2-40B4-BE49-F238E27FC236}">
                <a16:creationId xmlns:a16="http://schemas.microsoft.com/office/drawing/2014/main" id="{7DC95D28-8447-75B0-1E1F-336803A44E49}"/>
              </a:ext>
            </a:extLst>
          </p:cNvPr>
          <p:cNvSpPr>
            <a:spLocks noGrp="1"/>
          </p:cNvSpPr>
          <p:nvPr/>
        </p:nvSpPr>
        <p:spPr>
          <a:xfrm>
            <a:off x="666750" y="5676900"/>
            <a:ext cx="2333625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00" b="1" i="0">
                <a:solidFill>
                  <a:srgbClr val="08756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 i="0">
                <a:solidFill>
                  <a:srgbClr val="08756F"/>
                </a:solidFill>
                <a:latin typeface="DejaVu Sans"/>
                <a:ea typeface="DejaVu Sans"/>
                <a:cs typeface="DejaVu Sans"/>
              </a:rPr>
              <a:t>LESS INTESTINAL INTERVENTION</a:t>
            </a:r>
          </a:p>
        </p:txBody>
      </p:sp>
      <p:sp>
        <p:nvSpPr>
          <p:cNvPr id="87" name="Rettangolo 86">
            <a:extLst>
              <a:ext uri="{FF2B5EF4-FFF2-40B4-BE49-F238E27FC236}">
                <a16:creationId xmlns:a16="http://schemas.microsoft.com/office/drawing/2014/main" id="{83DD0C44-3715-E462-432C-E6ECE687BAE2}"/>
              </a:ext>
            </a:extLst>
          </p:cNvPr>
          <p:cNvSpPr>
            <a:spLocks noGrp="1"/>
          </p:cNvSpPr>
          <p:nvPr/>
        </p:nvSpPr>
        <p:spPr>
          <a:xfrm>
            <a:off x="3714750" y="5676900"/>
            <a:ext cx="2333625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900" b="1" i="0">
                <a:solidFill>
                  <a:srgbClr val="D83A2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 i="0">
                <a:solidFill>
                  <a:srgbClr val="D83A2E"/>
                </a:solidFill>
                <a:latin typeface="DejaVu Sans"/>
                <a:ea typeface="DejaVu Sans"/>
                <a:cs typeface="DejaVu Sans"/>
              </a:rPr>
              <a:t>MORE INTESTINAL INTERVENTION</a:t>
            </a:r>
          </a:p>
        </p:txBody>
      </p:sp>
      <p:sp>
        <p:nvSpPr>
          <p:cNvPr id="89" name="Rettangolo 88">
            <a:extLst>
              <a:ext uri="{FF2B5EF4-FFF2-40B4-BE49-F238E27FC236}">
                <a16:creationId xmlns:a16="http://schemas.microsoft.com/office/drawing/2014/main" id="{2C505DA0-23A2-EE22-BD77-892E55756B47}"/>
              </a:ext>
            </a:extLst>
          </p:cNvPr>
          <p:cNvSpPr>
            <a:spLocks noGrp="1"/>
          </p:cNvSpPr>
          <p:nvPr/>
        </p:nvSpPr>
        <p:spPr>
          <a:xfrm>
            <a:off x="666750" y="6019800"/>
            <a:ext cx="1524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Metabolic potency</a:t>
            </a:r>
          </a:p>
        </p:txBody>
      </p:sp>
      <p:sp>
        <p:nvSpPr>
          <p:cNvPr id="91" name="Freccia a destra 90">
            <a:extLst>
              <a:ext uri="{FF2B5EF4-FFF2-40B4-BE49-F238E27FC236}">
                <a16:creationId xmlns:a16="http://schemas.microsoft.com/office/drawing/2014/main" id="{4B16F150-FAA7-EC76-1A2C-BB4C32E6ADE7}"/>
              </a:ext>
            </a:extLst>
          </p:cNvPr>
          <p:cNvSpPr>
            <a:spLocks noGrp="1"/>
          </p:cNvSpPr>
          <p:nvPr/>
        </p:nvSpPr>
        <p:spPr>
          <a:xfrm>
            <a:off x="2238375" y="6048375"/>
            <a:ext cx="3810000" cy="142875"/>
          </a:xfrm>
          <a:prstGeom prst="rightArrow">
            <a:avLst/>
          </a:prstGeom>
          <a:solidFill>
            <a:srgbClr val="D83A2E"/>
          </a:solidFill>
          <a:ln w="0">
            <a:noFill/>
          </a:ln>
        </p:spPr>
      </p:sp>
      <p:sp>
        <p:nvSpPr>
          <p:cNvPr id="93" name="Rettangolo 92">
            <a:extLst>
              <a:ext uri="{FF2B5EF4-FFF2-40B4-BE49-F238E27FC236}">
                <a16:creationId xmlns:a16="http://schemas.microsoft.com/office/drawing/2014/main" id="{2146CA9B-F4A7-6EA8-CC4A-0555079B13A4}"/>
              </a:ext>
            </a:extLst>
          </p:cNvPr>
          <p:cNvSpPr>
            <a:spLocks noGrp="1"/>
          </p:cNvSpPr>
          <p:nvPr/>
        </p:nvSpPr>
        <p:spPr>
          <a:xfrm>
            <a:off x="666750" y="6267450"/>
            <a:ext cx="1524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Nutritional risk</a:t>
            </a:r>
          </a:p>
        </p:txBody>
      </p:sp>
      <p:sp>
        <p:nvSpPr>
          <p:cNvPr id="95" name="Freccia a destra 94">
            <a:extLst>
              <a:ext uri="{FF2B5EF4-FFF2-40B4-BE49-F238E27FC236}">
                <a16:creationId xmlns:a16="http://schemas.microsoft.com/office/drawing/2014/main" id="{4475EDBC-7772-219C-A478-25B42977356F}"/>
              </a:ext>
            </a:extLst>
          </p:cNvPr>
          <p:cNvSpPr>
            <a:spLocks noGrp="1"/>
          </p:cNvSpPr>
          <p:nvPr/>
        </p:nvSpPr>
        <p:spPr>
          <a:xfrm>
            <a:off x="2238375" y="6296025"/>
            <a:ext cx="3810000" cy="142875"/>
          </a:xfrm>
          <a:prstGeom prst="rightArrow">
            <a:avLst/>
          </a:prstGeom>
          <a:solidFill>
            <a:srgbClr val="EF8F00"/>
          </a:solidFill>
          <a:ln w="0">
            <a:noFill/>
          </a:ln>
        </p:spPr>
      </p:sp>
      <p:sp>
        <p:nvSpPr>
          <p:cNvPr id="97" name="Rettangolo con angoli arrotondati 96">
            <a:extLst>
              <a:ext uri="{FF2B5EF4-FFF2-40B4-BE49-F238E27FC236}">
                <a16:creationId xmlns:a16="http://schemas.microsoft.com/office/drawing/2014/main" id="{19518862-9E1D-3D75-4999-A1B341C9AD5F}"/>
              </a:ext>
            </a:extLst>
          </p:cNvPr>
          <p:cNvSpPr>
            <a:spLocks noGrp="1"/>
          </p:cNvSpPr>
          <p:nvPr/>
        </p:nvSpPr>
        <p:spPr>
          <a:xfrm>
            <a:off x="6381750" y="4048125"/>
            <a:ext cx="5524500" cy="285750"/>
          </a:xfrm>
          <a:prstGeom prst="roundRect">
            <a:avLst>
              <a:gd name="adj" fmla="val 26667"/>
            </a:avLst>
          </a:prstGeom>
          <a:solidFill>
            <a:srgbClr val="061F45"/>
          </a:solidFill>
          <a:ln w="0">
            <a:noFill/>
          </a:ln>
        </p:spPr>
      </p:sp>
      <p:sp>
        <p:nvSpPr>
          <p:cNvPr id="99" name="Rettangolo 98">
            <a:extLst>
              <a:ext uri="{FF2B5EF4-FFF2-40B4-BE49-F238E27FC236}">
                <a16:creationId xmlns:a16="http://schemas.microsoft.com/office/drawing/2014/main" id="{04EE509D-9564-1AA9-770D-52FFD804CC6A}"/>
              </a:ext>
            </a:extLst>
          </p:cNvPr>
          <p:cNvSpPr>
            <a:spLocks noGrp="1"/>
          </p:cNvSpPr>
          <p:nvPr/>
        </p:nvSpPr>
        <p:spPr>
          <a:xfrm>
            <a:off x="6496050" y="4048125"/>
            <a:ext cx="52959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CONCEPTUAL MODELS</a:t>
            </a:r>
          </a:p>
        </p:txBody>
      </p:sp>
      <p:sp>
        <p:nvSpPr>
          <p:cNvPr id="101" name="Rettangolo con angoli arrotondati 100">
            <a:extLst>
              <a:ext uri="{FF2B5EF4-FFF2-40B4-BE49-F238E27FC236}">
                <a16:creationId xmlns:a16="http://schemas.microsoft.com/office/drawing/2014/main" id="{DB7A30F6-110D-1ED6-F1D5-031869A4BD37}"/>
              </a:ext>
            </a:extLst>
          </p:cNvPr>
          <p:cNvSpPr>
            <a:spLocks noGrp="1"/>
          </p:cNvSpPr>
          <p:nvPr/>
        </p:nvSpPr>
        <p:spPr>
          <a:xfrm>
            <a:off x="6477000" y="4438650"/>
            <a:ext cx="2524125" cy="1952625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B9C7D2"/>
            </a:solidFill>
            <a:prstDash val="solid"/>
          </a:ln>
        </p:spPr>
      </p:sp>
      <p:sp>
        <p:nvSpPr>
          <p:cNvPr id="103" name="Rettangolo 102">
            <a:extLst>
              <a:ext uri="{FF2B5EF4-FFF2-40B4-BE49-F238E27FC236}">
                <a16:creationId xmlns:a16="http://schemas.microsoft.com/office/drawing/2014/main" id="{117247E9-5A1B-5572-E2AB-4F77D1494D4D}"/>
              </a:ext>
            </a:extLst>
          </p:cNvPr>
          <p:cNvSpPr>
            <a:spLocks noGrp="1"/>
          </p:cNvSpPr>
          <p:nvPr/>
        </p:nvSpPr>
        <p:spPr>
          <a:xfrm>
            <a:off x="6477000" y="4438650"/>
            <a:ext cx="2524125" cy="285750"/>
          </a:xfrm>
          <a:prstGeom prst="rect">
            <a:avLst/>
          </a:prstGeom>
          <a:solidFill>
            <a:srgbClr val="DDE9DF"/>
          </a:solidFill>
          <a:ln w="0">
            <a:noFill/>
          </a:ln>
        </p:spPr>
      </p:sp>
      <p:sp>
        <p:nvSpPr>
          <p:cNvPr id="105" name="Rettangolo 104">
            <a:extLst>
              <a:ext uri="{FF2B5EF4-FFF2-40B4-BE49-F238E27FC236}">
                <a16:creationId xmlns:a16="http://schemas.microsoft.com/office/drawing/2014/main" id="{7A973963-6AD9-57ED-8F1C-81F4DD044459}"/>
              </a:ext>
            </a:extLst>
          </p:cNvPr>
          <p:cNvSpPr>
            <a:spLocks noGrp="1"/>
          </p:cNvSpPr>
          <p:nvPr/>
        </p:nvSpPr>
        <p:spPr>
          <a:xfrm>
            <a:off x="6591300" y="4429125"/>
            <a:ext cx="229552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CLASSIC BYPASS</a:t>
            </a:r>
          </a:p>
          <a:p>
            <a:pPr algn="ctr">
              <a:def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DS / SADI-S</a:t>
            </a:r>
          </a:p>
        </p:txBody>
      </p:sp>
      <p:sp>
        <p:nvSpPr>
          <p:cNvPr id="107" name="Rettangolo con angoli arrotondati 106">
            <a:extLst>
              <a:ext uri="{FF2B5EF4-FFF2-40B4-BE49-F238E27FC236}">
                <a16:creationId xmlns:a16="http://schemas.microsoft.com/office/drawing/2014/main" id="{ED5B2019-1615-A99C-9D26-A287B1FE2A0A}"/>
              </a:ext>
            </a:extLst>
          </p:cNvPr>
          <p:cNvSpPr>
            <a:spLocks noGrp="1"/>
          </p:cNvSpPr>
          <p:nvPr/>
        </p:nvSpPr>
        <p:spPr>
          <a:xfrm>
            <a:off x="6686550" y="4876800"/>
            <a:ext cx="990600" cy="438150"/>
          </a:xfrm>
          <a:prstGeom prst="roundRect">
            <a:avLst>
              <a:gd name="adj" fmla="val 17391"/>
            </a:avLst>
          </a:prstGeom>
          <a:solidFill>
            <a:srgbClr val="F9E4DA"/>
          </a:solidFill>
          <a:ln w="9525">
            <a:solidFill>
              <a:srgbClr val="E1A28A"/>
            </a:solidFill>
            <a:prstDash val="solid"/>
          </a:ln>
        </p:spPr>
      </p:sp>
      <p:sp>
        <p:nvSpPr>
          <p:cNvPr id="109" name="Rettangolo 108">
            <a:extLst>
              <a:ext uri="{FF2B5EF4-FFF2-40B4-BE49-F238E27FC236}">
                <a16:creationId xmlns:a16="http://schemas.microsoft.com/office/drawing/2014/main" id="{D3BA830C-0F05-AD62-730D-B94165DE9592}"/>
              </a:ext>
            </a:extLst>
          </p:cNvPr>
          <p:cNvSpPr>
            <a:spLocks noGrp="1"/>
          </p:cNvSpPr>
          <p:nvPr/>
        </p:nvSpPr>
        <p:spPr>
          <a:xfrm>
            <a:off x="6724650" y="4905375"/>
            <a:ext cx="9144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750" b="1" i="0">
                <a:solidFill>
                  <a:srgbClr val="D83A2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 i="0">
                <a:solidFill>
                  <a:srgbClr val="D83A2E"/>
                </a:solidFill>
                <a:latin typeface="DejaVu Sans"/>
                <a:ea typeface="DejaVu Sans"/>
                <a:cs typeface="DejaVu Sans"/>
              </a:rPr>
              <a:t>PROXIMAL</a:t>
            </a:r>
          </a:p>
          <a:p>
            <a:pPr algn="ctr">
              <a:defRPr sz="750" b="1" i="0">
                <a:solidFill>
                  <a:srgbClr val="D83A2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 i="0">
                <a:solidFill>
                  <a:srgbClr val="D83A2E"/>
                </a:solidFill>
                <a:latin typeface="DejaVu Sans"/>
                <a:ea typeface="DejaVu Sans"/>
                <a:cs typeface="DejaVu Sans"/>
              </a:rPr>
              <a:t>↓ food exposure</a:t>
            </a:r>
          </a:p>
        </p:txBody>
      </p:sp>
      <p:sp>
        <p:nvSpPr>
          <p:cNvPr id="111" name="Freccia in giù 110">
            <a:extLst>
              <a:ext uri="{FF2B5EF4-FFF2-40B4-BE49-F238E27FC236}">
                <a16:creationId xmlns:a16="http://schemas.microsoft.com/office/drawing/2014/main" id="{7253DD34-3223-8DD6-87D1-1FAEAA116279}"/>
              </a:ext>
            </a:extLst>
          </p:cNvPr>
          <p:cNvSpPr>
            <a:spLocks noGrp="1"/>
          </p:cNvSpPr>
          <p:nvPr/>
        </p:nvSpPr>
        <p:spPr>
          <a:xfrm>
            <a:off x="6981825" y="5381625"/>
            <a:ext cx="400050" cy="333375"/>
          </a:xfrm>
          <a:prstGeom prst="downArrow">
            <a:avLst/>
          </a:prstGeom>
          <a:solidFill>
            <a:srgbClr val="08756F"/>
          </a:solidFill>
          <a:ln w="0">
            <a:noFill/>
          </a:ln>
        </p:spPr>
      </p:sp>
      <p:sp>
        <p:nvSpPr>
          <p:cNvPr id="113" name="Rettangolo con angoli arrotondati 112">
            <a:extLst>
              <a:ext uri="{FF2B5EF4-FFF2-40B4-BE49-F238E27FC236}">
                <a16:creationId xmlns:a16="http://schemas.microsoft.com/office/drawing/2014/main" id="{4A20CD23-5BD3-1ABE-911A-07754792DD92}"/>
              </a:ext>
            </a:extLst>
          </p:cNvPr>
          <p:cNvSpPr>
            <a:spLocks noGrp="1"/>
          </p:cNvSpPr>
          <p:nvPr/>
        </p:nvSpPr>
        <p:spPr>
          <a:xfrm>
            <a:off x="6686550" y="5772150"/>
            <a:ext cx="990600" cy="438150"/>
          </a:xfrm>
          <a:prstGeom prst="roundRect">
            <a:avLst>
              <a:gd name="adj" fmla="val 17391"/>
            </a:avLst>
          </a:prstGeom>
          <a:solidFill>
            <a:srgbClr val="E0F0E8"/>
          </a:solidFill>
          <a:ln w="9525">
            <a:solidFill>
              <a:srgbClr val="85B8A1"/>
            </a:solidFill>
            <a:prstDash val="solid"/>
          </a:ln>
        </p:spPr>
      </p:sp>
      <p:sp>
        <p:nvSpPr>
          <p:cNvPr id="115" name="Rettangolo 114">
            <a:extLst>
              <a:ext uri="{FF2B5EF4-FFF2-40B4-BE49-F238E27FC236}">
                <a16:creationId xmlns:a16="http://schemas.microsoft.com/office/drawing/2014/main" id="{F2D63AD1-EE28-496C-15ED-E3C2EDD64215}"/>
              </a:ext>
            </a:extLst>
          </p:cNvPr>
          <p:cNvSpPr>
            <a:spLocks noGrp="1"/>
          </p:cNvSpPr>
          <p:nvPr/>
        </p:nvSpPr>
        <p:spPr>
          <a:xfrm>
            <a:off x="6762750" y="5800725"/>
            <a:ext cx="8382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825" b="1" i="0">
                <a:solidFill>
                  <a:srgbClr val="1E786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1E7860"/>
                </a:solidFill>
                <a:latin typeface="DejaVu Sans"/>
                <a:ea typeface="DejaVu Sans"/>
                <a:cs typeface="DejaVu Sans"/>
              </a:rPr>
              <a:t>ILEUM</a:t>
            </a:r>
          </a:p>
          <a:p>
            <a:pPr algn="ctr">
              <a:defRPr sz="825" b="1" i="0">
                <a:solidFill>
                  <a:srgbClr val="1E786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1E7860"/>
                </a:solidFill>
                <a:latin typeface="DejaVu Sans"/>
                <a:ea typeface="DejaVu Sans"/>
                <a:cs typeface="DejaVu Sans"/>
              </a:rPr>
              <a:t>↑ early exposure</a:t>
            </a:r>
          </a:p>
        </p:txBody>
      </p:sp>
      <p:sp>
        <p:nvSpPr>
          <p:cNvPr id="117" name="Rettangolo 116">
            <a:extLst>
              <a:ext uri="{FF2B5EF4-FFF2-40B4-BE49-F238E27FC236}">
                <a16:creationId xmlns:a16="http://schemas.microsoft.com/office/drawing/2014/main" id="{F6F26EA2-9EDC-4D22-A28B-EF3ADB39FF18}"/>
              </a:ext>
            </a:extLst>
          </p:cNvPr>
          <p:cNvSpPr>
            <a:spLocks noGrp="1"/>
          </p:cNvSpPr>
          <p:nvPr/>
        </p:nvSpPr>
        <p:spPr>
          <a:xfrm>
            <a:off x="7810500" y="4905375"/>
            <a:ext cx="1047750" cy="1285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Strong distal</a:t>
            </a:r>
          </a:p>
          <a:p>
            <a:pPr algn="ctr">
              <a:def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stimulation</a:t>
            </a:r>
          </a:p>
          <a:p>
            <a:endParaRPr sz="975" b="1" i="0">
              <a:solidFill>
                <a:srgbClr val="10294B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and reduced</a:t>
            </a:r>
          </a:p>
          <a:p>
            <a:pPr algn="ctr">
              <a:def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proximal exposure</a:t>
            </a:r>
          </a:p>
        </p:txBody>
      </p:sp>
      <p:sp>
        <p:nvSpPr>
          <p:cNvPr id="119" name="Rettangolo con angoli arrotondati 118">
            <a:extLst>
              <a:ext uri="{FF2B5EF4-FFF2-40B4-BE49-F238E27FC236}">
                <a16:creationId xmlns:a16="http://schemas.microsoft.com/office/drawing/2014/main" id="{0767E61E-13B0-F80B-61BD-F3444AEE0767}"/>
              </a:ext>
            </a:extLst>
          </p:cNvPr>
          <p:cNvSpPr>
            <a:spLocks noGrp="1"/>
          </p:cNvSpPr>
          <p:nvPr/>
        </p:nvSpPr>
        <p:spPr>
          <a:xfrm>
            <a:off x="9191625" y="4438650"/>
            <a:ext cx="2714625" cy="1952625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B9C7D2"/>
            </a:solidFill>
            <a:prstDash val="solid"/>
          </a:ln>
        </p:spPr>
      </p:sp>
      <p:sp>
        <p:nvSpPr>
          <p:cNvPr id="121" name="Rettangolo 120">
            <a:extLst>
              <a:ext uri="{FF2B5EF4-FFF2-40B4-BE49-F238E27FC236}">
                <a16:creationId xmlns:a16="http://schemas.microsoft.com/office/drawing/2014/main" id="{8AD7CF94-0C4A-47AB-9155-932862F95431}"/>
              </a:ext>
            </a:extLst>
          </p:cNvPr>
          <p:cNvSpPr>
            <a:spLocks noGrp="1"/>
          </p:cNvSpPr>
          <p:nvPr/>
        </p:nvSpPr>
        <p:spPr>
          <a:xfrm>
            <a:off x="9191625" y="4438650"/>
            <a:ext cx="2714625" cy="285750"/>
          </a:xfrm>
          <a:prstGeom prst="rect">
            <a:avLst/>
          </a:prstGeom>
          <a:solidFill>
            <a:srgbClr val="E9E3F1"/>
          </a:solidFill>
          <a:ln w="0">
            <a:noFill/>
          </a:ln>
        </p:spPr>
      </p:sp>
      <p:sp>
        <p:nvSpPr>
          <p:cNvPr id="123" name="Rettangolo 122">
            <a:extLst>
              <a:ext uri="{FF2B5EF4-FFF2-40B4-BE49-F238E27FC236}">
                <a16:creationId xmlns:a16="http://schemas.microsoft.com/office/drawing/2014/main" id="{44E66AC1-206B-2619-D2DE-631AD8726D69}"/>
              </a:ext>
            </a:extLst>
          </p:cNvPr>
          <p:cNvSpPr>
            <a:spLocks noGrp="1"/>
          </p:cNvSpPr>
          <p:nvPr/>
        </p:nvSpPr>
        <p:spPr>
          <a:xfrm>
            <a:off x="9305925" y="4429125"/>
            <a:ext cx="248602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BIPARTITION</a:t>
            </a:r>
          </a:p>
          <a:p>
            <a:pPr algn="ctr">
              <a:def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BT / BTD / BTG</a:t>
            </a:r>
          </a:p>
        </p:txBody>
      </p:sp>
      <p:sp>
        <p:nvSpPr>
          <p:cNvPr id="125" name="Rettangolo con angoli arrotondati 124">
            <a:extLst>
              <a:ext uri="{FF2B5EF4-FFF2-40B4-BE49-F238E27FC236}">
                <a16:creationId xmlns:a16="http://schemas.microsoft.com/office/drawing/2014/main" id="{B6A81CEA-ED2B-1ECA-6111-73465BDF65C2}"/>
              </a:ext>
            </a:extLst>
          </p:cNvPr>
          <p:cNvSpPr>
            <a:spLocks noGrp="1"/>
          </p:cNvSpPr>
          <p:nvPr/>
        </p:nvSpPr>
        <p:spPr>
          <a:xfrm>
            <a:off x="9382125" y="4953000"/>
            <a:ext cx="895350" cy="571500"/>
          </a:xfrm>
          <a:prstGeom prst="roundRect">
            <a:avLst>
              <a:gd name="adj" fmla="val 13333"/>
            </a:avLst>
          </a:prstGeom>
          <a:solidFill>
            <a:srgbClr val="EAF1F8"/>
          </a:solidFill>
          <a:ln w="9525">
            <a:solidFill>
              <a:srgbClr val="9FB6CA"/>
            </a:solidFill>
            <a:prstDash val="solid"/>
          </a:ln>
        </p:spPr>
      </p:sp>
      <p:sp>
        <p:nvSpPr>
          <p:cNvPr id="127" name="Rettangolo 126">
            <a:extLst>
              <a:ext uri="{FF2B5EF4-FFF2-40B4-BE49-F238E27FC236}">
                <a16:creationId xmlns:a16="http://schemas.microsoft.com/office/drawing/2014/main" id="{0DDB6EBF-3B3E-5121-D16A-CC7FBC55B79C}"/>
              </a:ext>
            </a:extLst>
          </p:cNvPr>
          <p:cNvSpPr>
            <a:spLocks noGrp="1"/>
          </p:cNvSpPr>
          <p:nvPr/>
        </p:nvSpPr>
        <p:spPr>
          <a:xfrm>
            <a:off x="9420225" y="5010150"/>
            <a:ext cx="8191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750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defRPr>
            </a:pPr>
            <a:r>
              <a:rPr sz="750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rPr>
              <a:t>PROXIMAL</a:t>
            </a:r>
          </a:p>
          <a:p>
            <a:pPr algn="ctr">
              <a:defRPr sz="750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defRPr>
            </a:pPr>
            <a:r>
              <a:rPr sz="750" b="1" i="0">
                <a:solidFill>
                  <a:srgbClr val="061F45"/>
                </a:solidFill>
                <a:latin typeface="DejaVu Sans"/>
                <a:ea typeface="DejaVu Sans"/>
                <a:cs typeface="DejaVu Sans"/>
              </a:rPr>
              <a:t>continues</a:t>
            </a:r>
          </a:p>
        </p:txBody>
      </p:sp>
      <p:sp>
        <p:nvSpPr>
          <p:cNvPr id="129" name="Ovale 128">
            <a:extLst>
              <a:ext uri="{FF2B5EF4-FFF2-40B4-BE49-F238E27FC236}">
                <a16:creationId xmlns:a16="http://schemas.microsoft.com/office/drawing/2014/main" id="{FD4FFA87-CFCD-5C9B-C961-07C047667A9F}"/>
              </a:ext>
            </a:extLst>
          </p:cNvPr>
          <p:cNvSpPr>
            <a:spLocks noGrp="1"/>
          </p:cNvSpPr>
          <p:nvPr/>
        </p:nvSpPr>
        <p:spPr>
          <a:xfrm>
            <a:off x="10382250" y="5105400"/>
            <a:ext cx="266700" cy="266700"/>
          </a:xfrm>
          <a:prstGeom prst="ellipse">
            <a:avLst/>
          </a:prstGeom>
          <a:solidFill>
            <a:srgbClr val="722476"/>
          </a:solidFill>
          <a:ln w="0">
            <a:noFill/>
          </a:ln>
        </p:spPr>
      </p:sp>
      <p:sp>
        <p:nvSpPr>
          <p:cNvPr id="131" name="Rettangolo 130">
            <a:extLst>
              <a:ext uri="{FF2B5EF4-FFF2-40B4-BE49-F238E27FC236}">
                <a16:creationId xmlns:a16="http://schemas.microsoft.com/office/drawing/2014/main" id="{169FAF63-A8AC-073B-5643-7FCF522C3CFB}"/>
              </a:ext>
            </a:extLst>
          </p:cNvPr>
          <p:cNvSpPr>
            <a:spLocks noGrp="1"/>
          </p:cNvSpPr>
          <p:nvPr/>
        </p:nvSpPr>
        <p:spPr>
          <a:xfrm>
            <a:off x="10382250" y="5105400"/>
            <a:ext cx="2667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sp>
        <p:nvSpPr>
          <p:cNvPr id="133" name="Rettangolo con angoli arrotondati 132">
            <a:extLst>
              <a:ext uri="{FF2B5EF4-FFF2-40B4-BE49-F238E27FC236}">
                <a16:creationId xmlns:a16="http://schemas.microsoft.com/office/drawing/2014/main" id="{A3B736D9-4F38-0493-A177-C6A6A18D9C6F}"/>
              </a:ext>
            </a:extLst>
          </p:cNvPr>
          <p:cNvSpPr>
            <a:spLocks noGrp="1"/>
          </p:cNvSpPr>
          <p:nvPr/>
        </p:nvSpPr>
        <p:spPr>
          <a:xfrm>
            <a:off x="10744200" y="4953000"/>
            <a:ext cx="895350" cy="571500"/>
          </a:xfrm>
          <a:prstGeom prst="roundRect">
            <a:avLst>
              <a:gd name="adj" fmla="val 13333"/>
            </a:avLst>
          </a:prstGeom>
          <a:solidFill>
            <a:srgbClr val="E0F0E8"/>
          </a:solidFill>
          <a:ln w="9525">
            <a:solidFill>
              <a:srgbClr val="85B8A1"/>
            </a:solidFill>
            <a:prstDash val="solid"/>
          </a:ln>
        </p:spPr>
      </p:sp>
      <p:sp>
        <p:nvSpPr>
          <p:cNvPr id="135" name="Rettangolo 134">
            <a:extLst>
              <a:ext uri="{FF2B5EF4-FFF2-40B4-BE49-F238E27FC236}">
                <a16:creationId xmlns:a16="http://schemas.microsoft.com/office/drawing/2014/main" id="{6AE91DD0-15D7-086D-D109-70AE50CC1183}"/>
              </a:ext>
            </a:extLst>
          </p:cNvPr>
          <p:cNvSpPr>
            <a:spLocks noGrp="1"/>
          </p:cNvSpPr>
          <p:nvPr/>
        </p:nvSpPr>
        <p:spPr>
          <a:xfrm>
            <a:off x="10810875" y="4991100"/>
            <a:ext cx="7620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825" b="1" i="0">
                <a:solidFill>
                  <a:srgbClr val="1E786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1E7860"/>
                </a:solidFill>
                <a:latin typeface="DejaVu Sans"/>
                <a:ea typeface="DejaVu Sans"/>
                <a:cs typeface="DejaVu Sans"/>
              </a:rPr>
              <a:t>ILEUM</a:t>
            </a:r>
          </a:p>
          <a:p>
            <a:pPr algn="ctr">
              <a:defRPr sz="825" b="1" i="0">
                <a:solidFill>
                  <a:srgbClr val="1E786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1E7860"/>
                </a:solidFill>
                <a:latin typeface="DejaVu Sans"/>
                <a:ea typeface="DejaVu Sans"/>
                <a:cs typeface="DejaVu Sans"/>
              </a:rPr>
              <a:t>earlier</a:t>
            </a:r>
          </a:p>
          <a:p>
            <a:pPr algn="ctr">
              <a:defRPr sz="825" b="1" i="0">
                <a:solidFill>
                  <a:srgbClr val="1E786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i="0">
                <a:solidFill>
                  <a:srgbClr val="1E7860"/>
                </a:solidFill>
                <a:latin typeface="DejaVu Sans"/>
                <a:ea typeface="DejaVu Sans"/>
                <a:cs typeface="DejaVu Sans"/>
              </a:rPr>
              <a:t>exposure</a:t>
            </a:r>
          </a:p>
        </p:txBody>
      </p:sp>
      <p:sp>
        <p:nvSpPr>
          <p:cNvPr id="137" name="Rettangolo 136">
            <a:extLst>
              <a:ext uri="{FF2B5EF4-FFF2-40B4-BE49-F238E27FC236}">
                <a16:creationId xmlns:a16="http://schemas.microsoft.com/office/drawing/2014/main" id="{9A3789FD-AFDD-0D9E-3DC7-D8DE1C15450B}"/>
              </a:ext>
            </a:extLst>
          </p:cNvPr>
          <p:cNvSpPr>
            <a:spLocks noGrp="1"/>
          </p:cNvSpPr>
          <p:nvPr/>
        </p:nvSpPr>
        <p:spPr>
          <a:xfrm>
            <a:off x="9496425" y="5772150"/>
            <a:ext cx="20383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Proximal preservation</a:t>
            </a:r>
          </a:p>
          <a:p>
            <a:pPr algn="ctr">
              <a:def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10294B"/>
                </a:solidFill>
                <a:latin typeface="DejaVu Sans"/>
                <a:ea typeface="DejaVu Sans"/>
                <a:cs typeface="DejaVu Sans"/>
              </a:rPr>
              <a:t>+ distal stimulation</a:t>
            </a:r>
          </a:p>
        </p:txBody>
      </p:sp>
      <p:sp>
        <p:nvSpPr>
          <p:cNvPr id="143" name="CasellaDiTesto 142">
            <a:extLst>
              <a:ext uri="{FF2B5EF4-FFF2-40B4-BE49-F238E27FC236}">
                <a16:creationId xmlns:a16="http://schemas.microsoft.com/office/drawing/2014/main" id="{75954136-B22A-4557-B680-9D7787E1F47F}"/>
              </a:ext>
            </a:extLst>
          </p:cNvPr>
          <p:cNvSpPr txBox="1"/>
          <p:nvPr/>
        </p:nvSpPr>
        <p:spPr>
          <a:xfrm>
            <a:off x="3725223" y="40783"/>
            <a:ext cx="61024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RYGB against other bricks in the MBS wall</a:t>
            </a:r>
            <a:endParaRPr lang="it-IT" dirty="0"/>
          </a:p>
        </p:txBody>
      </p:sp>
      <p:pic>
        <p:nvPicPr>
          <p:cNvPr id="147" name="Immagine 146">
            <a:extLst>
              <a:ext uri="{FF2B5EF4-FFF2-40B4-BE49-F238E27FC236}">
                <a16:creationId xmlns:a16="http://schemas.microsoft.com/office/drawing/2014/main" id="{055B7487-E616-AA19-13EF-C995A68ED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7005" y="22535"/>
            <a:ext cx="2019412" cy="820428"/>
          </a:xfrm>
          <a:prstGeom prst="rect">
            <a:avLst/>
          </a:prstGeom>
        </p:spPr>
      </p:pic>
      <p:sp>
        <p:nvSpPr>
          <p:cNvPr id="149" name="CasellaDiTesto 148">
            <a:extLst>
              <a:ext uri="{FF2B5EF4-FFF2-40B4-BE49-F238E27FC236}">
                <a16:creationId xmlns:a16="http://schemas.microsoft.com/office/drawing/2014/main" id="{B1A2B6FF-DF68-C541-48C0-9D49DDC93CF4}"/>
              </a:ext>
            </a:extLst>
          </p:cNvPr>
          <p:cNvSpPr txBox="1"/>
          <p:nvPr/>
        </p:nvSpPr>
        <p:spPr>
          <a:xfrm>
            <a:off x="10890271" y="215449"/>
            <a:ext cx="668150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90"/>
                </a:solidFill>
              </a:rPr>
              <a:t>2026</a:t>
            </a:r>
          </a:p>
        </p:txBody>
      </p:sp>
      <p:sp>
        <p:nvSpPr>
          <p:cNvPr id="151" name="CasellaDiTesto 150">
            <a:extLst>
              <a:ext uri="{FF2B5EF4-FFF2-40B4-BE49-F238E27FC236}">
                <a16:creationId xmlns:a16="http://schemas.microsoft.com/office/drawing/2014/main" id="{4A784242-1634-6C8A-BA07-5B64B62D76B9}"/>
              </a:ext>
            </a:extLst>
          </p:cNvPr>
          <p:cNvSpPr txBox="1"/>
          <p:nvPr/>
        </p:nvSpPr>
        <p:spPr>
          <a:xfrm>
            <a:off x="0" y="6504183"/>
            <a:ext cx="12201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Noel P,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Cazeres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C, Lutfi RE,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Nocca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D. A Comprehensive Review of Sleeve Gastrectomy, Roux-en-Y Gastric Bypass, One-Anastomosis Gastric Bypass, Duodenal Switch, and SADI-S: Very Long-Term Outcomes at 10 Years and Beyond. J </a:t>
            </a:r>
            <a:r>
              <a:rPr lang="en-US" sz="9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Laparoendosc</a:t>
            </a:r>
            <a:r>
              <a:rPr lang="en-US" sz="9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</a:rPr>
              <a:t> Adv Surg Tech A. 2026 May;36(5):350-355.</a:t>
            </a:r>
            <a:endParaRPr lang="it-IT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167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magine 22" descr="164 mila immagini, foto stock e illustrazioni esenti da diritti d'autore a  tema Passi | Shutterstock">
            <a:extLst>
              <a:ext uri="{FF2B5EF4-FFF2-40B4-BE49-F238E27FC236}">
                <a16:creationId xmlns:a16="http://schemas.microsoft.com/office/drawing/2014/main" id="{0CF807E2-1B73-6C55-16FC-1D2280F9C1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3" b="10481"/>
          <a:stretch>
            <a:fillRect/>
          </a:stretch>
        </p:blipFill>
        <p:spPr>
          <a:xfrm>
            <a:off x="0" y="0"/>
            <a:ext cx="4929495" cy="716728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E90727ED-2C2F-1A1C-C3C3-DE8A8CF23347}"/>
              </a:ext>
            </a:extLst>
          </p:cNvPr>
          <p:cNvSpPr/>
          <p:nvPr/>
        </p:nvSpPr>
        <p:spPr>
          <a:xfrm>
            <a:off x="4656188" y="334832"/>
            <a:ext cx="4240486" cy="716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SADI-S vs RYGB: </a:t>
            </a:r>
            <a:r>
              <a:rPr lang="en-US" sz="1600" b="1" dirty="0" err="1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efficacia</a:t>
            </a:r>
            <a:r>
              <a:rPr lang="en-US" sz="1600" b="1" dirty="0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b="1" dirty="0" err="1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metabolica</a:t>
            </a:r>
            <a:r>
              <a:rPr lang="en-US" sz="1600" b="1" dirty="0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 </a:t>
            </a:r>
          </a:p>
          <a:p>
            <a:pPr marL="0" indent="0" algn="ctr">
              <a:buNone/>
            </a:pPr>
            <a:r>
              <a:rPr lang="en-US" sz="1600" b="1" dirty="0" err="1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contro</a:t>
            </a:r>
            <a:r>
              <a:rPr lang="en-US" sz="1600" b="1" dirty="0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b="1" dirty="0" err="1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evidenza</a:t>
            </a:r>
            <a:r>
              <a:rPr lang="en-US" sz="1600" b="1" dirty="0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b="1" dirty="0" err="1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supportata</a:t>
            </a:r>
            <a:r>
              <a:rPr lang="en-US" sz="1600" b="1" dirty="0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 da </a:t>
            </a:r>
            <a:r>
              <a:rPr lang="en-US" sz="1600" b="1" dirty="0" err="1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dati</a:t>
            </a:r>
            <a:r>
              <a:rPr lang="en-US" sz="1600" b="1" dirty="0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 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a </a:t>
            </a:r>
            <a:r>
              <a:rPr lang="en-US" sz="1600" b="1" dirty="0" err="1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lungo</a:t>
            </a:r>
            <a:r>
              <a:rPr lang="en-US" sz="1600" b="1" dirty="0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b="1" dirty="0" err="1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termine</a:t>
            </a:r>
            <a:endParaRPr lang="en-US" sz="1600"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2828ADA4-050D-A8C7-341F-046D5DE73508}"/>
              </a:ext>
            </a:extLst>
          </p:cNvPr>
          <p:cNvSpPr/>
          <p:nvPr/>
        </p:nvSpPr>
        <p:spPr>
          <a:xfrm>
            <a:off x="113258" y="2246107"/>
            <a:ext cx="4929495" cy="3157516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8A93A6">
                <a:alpha val="25000"/>
              </a:srgbClr>
            </a:outerShdw>
          </a:effectLst>
        </p:spPr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82B34656-E51D-37CC-C1CF-BA474E23534C}"/>
              </a:ext>
            </a:extLst>
          </p:cNvPr>
          <p:cNvSpPr/>
          <p:nvPr/>
        </p:nvSpPr>
        <p:spPr>
          <a:xfrm>
            <a:off x="1052363" y="2199297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SADI-S — IL VANTAGGIO METABOLICO</a:t>
            </a:r>
            <a:endParaRPr lang="en-US" sz="1200" dirty="0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A2D9C776-F5C9-054A-5429-E63F7F1AABD6}"/>
              </a:ext>
            </a:extLst>
          </p:cNvPr>
          <p:cNvSpPr/>
          <p:nvPr/>
        </p:nvSpPr>
        <p:spPr>
          <a:xfrm>
            <a:off x="336884" y="2506716"/>
            <a:ext cx="4709160" cy="3246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 et al. 2021 — coorte appaiata, n=61 vs 61, 5 anni, follow-up 100%
</a:t>
            </a:r>
            <a:endParaRPr lang="en-US" sz="1100" dirty="0"/>
          </a:p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%TWL 37.8% vs 32.5% (P&lt;.001) · suboptimal clinical response 21.3% vs 36% (P=.028) · conversione della procedura solo nel gruppo RYGB (11.4%, P=.02)
</a:t>
            </a:r>
            <a:endParaRPr lang="en-US" sz="1100" dirty="0"/>
          </a:p>
          <a:p>
            <a:pPr marL="0" indent="0">
              <a:lnSpc>
                <a:spcPct val="118000"/>
              </a:lnSpc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Sabatella et al. 2025 — metanalisi, 8 studi, n=4259
</a:t>
            </a:r>
            <a:endParaRPr lang="en-US" sz="1100" dirty="0"/>
          </a:p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SADI-S superiore su %TWL (MD 10.03%), %EWL (MD 10.15%) e remissione del diabete (OR 3.48), tutti P&lt;.01
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Thomopoulos et al. 2024 (chirurgia revisionale dopo sleeve)
</a:t>
            </a:r>
            <a:endParaRPr lang="en-US" sz="1100" dirty="0"/>
          </a:p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SADI: %TWL 19.8% vs RYGB 8.1% a 5 anni (P&lt;.001)</a:t>
            </a:r>
            <a:endParaRPr lang="en-US" sz="1100" dirty="0"/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CB4B9926-28B7-F97D-8A60-DEF940DBFB98}"/>
              </a:ext>
            </a:extLst>
          </p:cNvPr>
          <p:cNvSpPr/>
          <p:nvPr/>
        </p:nvSpPr>
        <p:spPr>
          <a:xfrm>
            <a:off x="6162023" y="2133199"/>
            <a:ext cx="5229518" cy="3497725"/>
          </a:xfrm>
          <a:prstGeom prst="roundRect">
            <a:avLst>
              <a:gd name="adj" fmla="val 3598"/>
            </a:avLst>
          </a:prstGeom>
          <a:solidFill>
            <a:srgbClr val="1E2761"/>
          </a:solidFill>
          <a:ln/>
          <a:effectLst>
            <a:outerShdw blurRad="101600" dist="38100" dir="5400000" algn="bl" rotWithShape="0">
              <a:srgbClr val="8A93A6">
                <a:alpha val="25000"/>
              </a:srgbClr>
            </a:outerShdw>
          </a:effectLst>
        </p:spPr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174649DE-B9DB-AC53-4BC1-FAC475FD9004}"/>
              </a:ext>
            </a:extLst>
          </p:cNvPr>
          <p:cNvSpPr/>
          <p:nvPr/>
        </p:nvSpPr>
        <p:spPr>
          <a:xfrm>
            <a:off x="6348787" y="2210153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RYGB — </a:t>
            </a:r>
            <a:r>
              <a:rPr lang="en-US" sz="1200" b="1" kern="0" spc="100" dirty="0" err="1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efficacia</a:t>
            </a:r>
            <a:r>
              <a:rPr lang="en-US" sz="1200" b="1" kern="0" spc="100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200" b="1" kern="0" spc="100" dirty="0" err="1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lungo</a:t>
            </a:r>
            <a:r>
              <a:rPr lang="en-US" sz="1200" b="1" kern="0" spc="100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kern="0" spc="100" dirty="0" err="1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termine</a:t>
            </a:r>
            <a:endParaRPr lang="en-US" sz="1200" dirty="0">
              <a:solidFill>
                <a:srgbClr val="FFC000"/>
              </a:solidFill>
            </a:endParaRPr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65A968E8-2208-BE53-3C20-AF7DB40D9F8A}"/>
              </a:ext>
            </a:extLst>
          </p:cNvPr>
          <p:cNvSpPr/>
          <p:nvPr/>
        </p:nvSpPr>
        <p:spPr>
          <a:xfrm>
            <a:off x="6348787" y="2607147"/>
            <a:ext cx="5095774" cy="3246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medio del sottogruppo a lungo termine di Sabatella: solo 3.93 anni, contro i 15–20 anni delle principali coorti RYGB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endParaRPr lang="en-US" sz="1100" dirty="0"/>
          </a:p>
          <a:p>
            <a:pPr marL="0" indent="0">
              <a:lnSpc>
                <a:spcPct val="1180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RCT multicentrico RYGB vs SADI-S a 10 anni è ad oggi disponibile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endParaRPr lang="en-US" sz="1100" dirty="0"/>
          </a:p>
          <a:p>
            <a:pPr marL="0" indent="0">
              <a:lnSpc>
                <a:spcPct val="118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RYGB resta superiore per la risoluzione del reflusso e dei problemi funzionali (fino al 90% di risoluzione dei sintomi, Thomopoulos et al.)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endParaRPr lang="en-US" sz="1100" dirty="0"/>
          </a:p>
          <a:p>
            <a:pPr marL="0" indent="0" algn="ctr">
              <a:lnSpc>
                <a:spcPct val="118000"/>
              </a:lnSpc>
              <a:buNone/>
            </a:pPr>
            <a:r>
              <a:rPr lang="en-US" sz="1100" b="1" i="1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“Il RYGB è tradizionalmente considerato il gold standard </a:t>
            </a:r>
          </a:p>
          <a:p>
            <a:pPr marL="0" indent="0" algn="ctr">
              <a:lnSpc>
                <a:spcPct val="118000"/>
              </a:lnSpc>
              <a:buNone/>
            </a:pPr>
            <a:r>
              <a:rPr lang="en-US" sz="1100" b="1" i="1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il suo equilibrio tra efficacia e sicurezza”</a:t>
            </a:r>
            <a:endParaRPr lang="en-US" sz="1100" dirty="0">
              <a:solidFill>
                <a:srgbClr val="FFC000"/>
              </a:solidFill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Sabatella et al., Obesity Surgery 2025</a:t>
            </a:r>
            <a:endParaRPr lang="en-US" sz="1100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0C60B22-1459-706D-8E58-6228AD3A652F}"/>
              </a:ext>
            </a:extLst>
          </p:cNvPr>
          <p:cNvSpPr txBox="1"/>
          <p:nvPr/>
        </p:nvSpPr>
        <p:spPr>
          <a:xfrm>
            <a:off x="3725223" y="40783"/>
            <a:ext cx="61024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RYGB against other bricks in the MBS wall</a:t>
            </a:r>
            <a:endParaRPr lang="it-IT" dirty="0"/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7046FCDD-B6F2-ADC8-E1C2-185825601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1395" y="660698"/>
            <a:ext cx="3644677" cy="1261060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A5AEB751-8766-5965-DE07-F16CACC71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37" y="1105164"/>
            <a:ext cx="3379978" cy="966885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B084DDDF-7106-8DAD-BD8A-7CB2CADF83DF}"/>
              </a:ext>
            </a:extLst>
          </p:cNvPr>
          <p:cNvSpPr txBox="1"/>
          <p:nvPr/>
        </p:nvSpPr>
        <p:spPr>
          <a:xfrm>
            <a:off x="11376388" y="1400908"/>
            <a:ext cx="560875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90"/>
                </a:solidFill>
              </a:rPr>
              <a:t>2025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D249EF12-DF33-A440-7D86-8AB88AEB88FA}"/>
              </a:ext>
            </a:extLst>
          </p:cNvPr>
          <p:cNvSpPr txBox="1"/>
          <p:nvPr/>
        </p:nvSpPr>
        <p:spPr>
          <a:xfrm>
            <a:off x="1703074" y="747977"/>
            <a:ext cx="668150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90"/>
                </a:solidFill>
              </a:rPr>
              <a:t>2021</a:t>
            </a: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903A3BE5-FC39-80DB-04AC-E603EB1AC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3615" y="1032331"/>
            <a:ext cx="3639766" cy="1111770"/>
          </a:xfrm>
          <a:prstGeom prst="rect">
            <a:avLst/>
          </a:prstGeom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8ADF8EB6-91A2-5202-DE7C-CE6DBD74DB13}"/>
              </a:ext>
            </a:extLst>
          </p:cNvPr>
          <p:cNvSpPr txBox="1"/>
          <p:nvPr/>
        </p:nvSpPr>
        <p:spPr>
          <a:xfrm>
            <a:off x="9625" y="5686120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Surve A, Cottam D, Richards C, Medlin W, Belnap L. A Matched Cohort Comparison of Long-term Outcomes of Roux-en-Y Gastric Bypass (RYGB) Versus Single-Anastomosis </a:t>
            </a:r>
            <a:r>
              <a:rPr lang="en-US" sz="900" dirty="0" err="1">
                <a:effectLst/>
                <a:latin typeface="+mn-lt"/>
                <a:ea typeface="Calibri" panose="020F0502020204030204" pitchFamily="34" charset="0"/>
              </a:rPr>
              <a:t>Duodeno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-ileostomy with Sleeve Gastrectomy (SADI-S). </a:t>
            </a:r>
            <a:r>
              <a:rPr lang="en-US" sz="900" dirty="0" err="1">
                <a:effectLst/>
                <a:latin typeface="+mn-lt"/>
                <a:ea typeface="Calibri" panose="020F0502020204030204" pitchFamily="34" charset="0"/>
              </a:rPr>
              <a:t>Obes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 Surg. 2021 Apr;31(4):1438-1448.</a:t>
            </a:r>
          </a:p>
          <a:p>
            <a:endParaRPr lang="en-US" sz="900" dirty="0"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Sabatella L, </a:t>
            </a:r>
            <a:r>
              <a:rPr lang="en-US" sz="900" dirty="0" err="1">
                <a:effectLst/>
                <a:latin typeface="+mn-lt"/>
                <a:ea typeface="Calibri" panose="020F0502020204030204" pitchFamily="34" charset="0"/>
              </a:rPr>
              <a:t>Aliseda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 Jover D, M Ortega P, Landecho </a:t>
            </a:r>
            <a:r>
              <a:rPr lang="en-US" sz="900" dirty="0" err="1">
                <a:effectLst/>
                <a:latin typeface="+mn-lt"/>
                <a:ea typeface="Calibri" panose="020F0502020204030204" pitchFamily="34" charset="0"/>
              </a:rPr>
              <a:t>Acha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 MF, </a:t>
            </a:r>
            <a:r>
              <a:rPr lang="en-US" sz="900" dirty="0" err="1">
                <a:effectLst/>
                <a:latin typeface="+mn-lt"/>
                <a:ea typeface="Calibri" panose="020F0502020204030204" pitchFamily="34" charset="0"/>
              </a:rPr>
              <a:t>Rotellar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 Sastre F, Tuero </a:t>
            </a:r>
            <a:r>
              <a:rPr lang="en-US" sz="900" dirty="0" err="1">
                <a:effectLst/>
                <a:latin typeface="+mn-lt"/>
                <a:ea typeface="Calibri" panose="020F0502020204030204" pitchFamily="34" charset="0"/>
              </a:rPr>
              <a:t>Ojanguren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 C, Blanco Asensio N, </a:t>
            </a:r>
            <a:r>
              <a:rPr lang="en-US" sz="900" dirty="0" err="1">
                <a:effectLst/>
                <a:latin typeface="+mn-lt"/>
                <a:ea typeface="Calibri" panose="020F0502020204030204" pitchFamily="34" charset="0"/>
              </a:rPr>
              <a:t>Uriz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900" dirty="0" err="1">
                <a:effectLst/>
                <a:latin typeface="+mn-lt"/>
                <a:ea typeface="Calibri" panose="020F0502020204030204" pitchFamily="34" charset="0"/>
              </a:rPr>
              <a:t>Pagola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 A, Valentí Azcárate V. Comparison Between Single Anastomosis </a:t>
            </a:r>
            <a:r>
              <a:rPr lang="en-US" sz="900" dirty="0" err="1">
                <a:effectLst/>
                <a:latin typeface="+mn-lt"/>
                <a:ea typeface="Calibri" panose="020F0502020204030204" pitchFamily="34" charset="0"/>
              </a:rPr>
              <a:t>Duodeno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-Ileal Bypass with Sleeve Gastrectomy (SADI-S) and Roux-En-Y Gastric Bypass (RYGB) in Terms of Weight Loss, Associated Medical Problems Remission, and Complications: A Systematic Review with Meta-Analysis. </a:t>
            </a:r>
            <a:r>
              <a:rPr lang="en-US" sz="900" dirty="0" err="1">
                <a:effectLst/>
                <a:latin typeface="+mn-lt"/>
                <a:ea typeface="Calibri" panose="020F0502020204030204" pitchFamily="34" charset="0"/>
              </a:rPr>
              <a:t>Obes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 Surg. 2025 Sep;35(9):3577-3590.</a:t>
            </a:r>
          </a:p>
          <a:p>
            <a:endParaRPr lang="en-US" sz="900" dirty="0">
              <a:ea typeface="Calibri" panose="020F0502020204030204" pitchFamily="34" charset="0"/>
            </a:endParaRPr>
          </a:p>
          <a:p>
            <a:r>
              <a:rPr lang="it-IT" sz="900" dirty="0"/>
              <a:t>Thomopoulos T, </a:t>
            </a:r>
            <a:r>
              <a:rPr lang="it-IT" sz="900" dirty="0" err="1"/>
              <a:t>Mantziari</a:t>
            </a:r>
            <a:r>
              <a:rPr lang="it-IT" sz="900" dirty="0"/>
              <a:t> S, Joliat GR. Long-</a:t>
            </a:r>
            <a:r>
              <a:rPr lang="it-IT" sz="900" dirty="0" err="1"/>
              <a:t>term</a:t>
            </a:r>
            <a:r>
              <a:rPr lang="it-IT" sz="900" dirty="0"/>
              <a:t> </a:t>
            </a:r>
            <a:r>
              <a:rPr lang="it-IT" sz="900" dirty="0" err="1"/>
              <a:t>results</a:t>
            </a:r>
            <a:r>
              <a:rPr lang="it-IT" sz="900" dirty="0"/>
              <a:t> of Roux-en-Y </a:t>
            </a:r>
            <a:r>
              <a:rPr lang="it-IT" sz="900" dirty="0" err="1"/>
              <a:t>gastric</a:t>
            </a:r>
            <a:r>
              <a:rPr lang="it-IT" sz="900" dirty="0"/>
              <a:t> bypass (RYGB) versus single </a:t>
            </a:r>
            <a:r>
              <a:rPr lang="it-IT" sz="900" dirty="0" err="1"/>
              <a:t>anastomosis</a:t>
            </a:r>
            <a:r>
              <a:rPr lang="it-IT" sz="900" dirty="0"/>
              <a:t> duodeno-</a:t>
            </a:r>
            <a:r>
              <a:rPr lang="it-IT" sz="900" dirty="0" err="1"/>
              <a:t>ileal</a:t>
            </a:r>
            <a:r>
              <a:rPr lang="it-IT" sz="900" dirty="0"/>
              <a:t> bypass (SADI) </a:t>
            </a:r>
            <a:r>
              <a:rPr lang="it-IT" sz="900" dirty="0" err="1"/>
              <a:t>as</a:t>
            </a:r>
            <a:r>
              <a:rPr lang="it-IT" sz="900" dirty="0"/>
              <a:t> </a:t>
            </a:r>
            <a:r>
              <a:rPr lang="it-IT" sz="900" dirty="0" err="1"/>
              <a:t>revisional</a:t>
            </a:r>
            <a:r>
              <a:rPr lang="it-IT" sz="900" dirty="0"/>
              <a:t> </a:t>
            </a:r>
            <a:r>
              <a:rPr lang="it-IT" sz="900" dirty="0" err="1"/>
              <a:t>procedures</a:t>
            </a:r>
            <a:r>
              <a:rPr lang="it-IT" sz="900" dirty="0"/>
              <a:t> after </a:t>
            </a:r>
            <a:r>
              <a:rPr lang="it-IT" sz="900" dirty="0" err="1"/>
              <a:t>failed</a:t>
            </a:r>
            <a:r>
              <a:rPr lang="it-IT" sz="900" dirty="0"/>
              <a:t> sleeve </a:t>
            </a:r>
            <a:r>
              <a:rPr lang="it-IT" sz="900" dirty="0" err="1"/>
              <a:t>gastrectomy</a:t>
            </a:r>
            <a:r>
              <a:rPr lang="it-IT" sz="900" dirty="0"/>
              <a:t>: a </a:t>
            </a:r>
            <a:r>
              <a:rPr lang="it-IT" sz="900" dirty="0" err="1"/>
              <a:t>systematic</a:t>
            </a:r>
            <a:r>
              <a:rPr lang="it-IT" sz="900" dirty="0"/>
              <a:t> literature review and </a:t>
            </a:r>
            <a:r>
              <a:rPr lang="it-IT" sz="900" dirty="0" err="1"/>
              <a:t>pooled</a:t>
            </a:r>
            <a:r>
              <a:rPr lang="it-IT" sz="900" dirty="0"/>
              <a:t> </a:t>
            </a:r>
            <a:r>
              <a:rPr lang="it-IT" sz="900" dirty="0" err="1"/>
              <a:t>analysis</a:t>
            </a:r>
            <a:r>
              <a:rPr lang="it-IT" sz="900" dirty="0"/>
              <a:t>. </a:t>
            </a:r>
            <a:r>
              <a:rPr lang="it-IT" sz="900" dirty="0" err="1"/>
              <a:t>Langenbecks</a:t>
            </a:r>
            <a:r>
              <a:rPr lang="it-IT" sz="900" dirty="0"/>
              <a:t> Arch </a:t>
            </a:r>
            <a:r>
              <a:rPr lang="it-IT" sz="900" dirty="0" err="1"/>
              <a:t>Surg</a:t>
            </a:r>
            <a:r>
              <a:rPr lang="it-IT" sz="900" dirty="0"/>
              <a:t>. 2024 Nov 23;409(1):354. 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C483A518-7722-FDF6-BB57-5E8CF88C8325}"/>
              </a:ext>
            </a:extLst>
          </p:cNvPr>
          <p:cNvSpPr txBox="1"/>
          <p:nvPr/>
        </p:nvSpPr>
        <p:spPr>
          <a:xfrm>
            <a:off x="7512641" y="976395"/>
            <a:ext cx="668150" cy="307777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0090"/>
                </a:solidFill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40881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27511-2A38-D921-00EE-5DFC485D2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51298A1C-E571-F33C-98D2-AAF66F0D43B2}"/>
              </a:ext>
            </a:extLst>
          </p:cNvPr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C99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TAKE HOME MESSAGES</a:t>
            </a:r>
            <a:endParaRPr lang="en-US" sz="120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F6FEC1F-4CA8-D675-31F2-50E0F3964F69}"/>
              </a:ext>
            </a:extLst>
          </p:cNvPr>
          <p:cNvSpPr/>
          <p:nvPr/>
        </p:nvSpPr>
        <p:spPr>
          <a:xfrm>
            <a:off x="548640" y="713232"/>
            <a:ext cx="10607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it-IT" sz="3000" b="1" dirty="0">
                <a:solidFill>
                  <a:srgbClr val="1E2761"/>
                </a:solidFill>
                <a:ea typeface="Cambria" pitchFamily="34" charset="-122"/>
                <a:cs typeface="Cambria" pitchFamily="34" charset="-120"/>
              </a:rPr>
              <a:t>RYGB: perché rimane il punto di riferimento a 20 anni</a:t>
            </a:r>
            <a:endParaRPr lang="en-US" sz="3000" dirty="0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5F73D614-9359-2F29-EE7B-49CE78CEC751}"/>
              </a:ext>
            </a:extLst>
          </p:cNvPr>
          <p:cNvSpPr/>
          <p:nvPr/>
        </p:nvSpPr>
        <p:spPr>
          <a:xfrm>
            <a:off x="1371600" y="1709928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Durabilità dimostrata</a:t>
            </a:r>
            <a:endParaRPr lang="en-US" sz="1350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4EF51BA2-BA10-6806-A30D-4764E4D8184B}"/>
              </a:ext>
            </a:extLst>
          </p:cNvPr>
          <p:cNvSpPr/>
          <p:nvPr/>
        </p:nvSpPr>
        <p:spPr>
          <a:xfrm>
            <a:off x="1371600" y="2075688"/>
            <a:ext cx="4434840" cy="886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%TWL e remissione delle comorbidità mantenuti a 15–20 anni in più coorti indipendenti</a:t>
            </a:r>
            <a:endParaRPr lang="en-US" sz="1050" dirty="0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DC3D1B7F-F37C-4F7A-532F-E9BF56551D48}"/>
              </a:ext>
            </a:extLst>
          </p:cNvPr>
          <p:cNvSpPr/>
          <p:nvPr/>
        </p:nvSpPr>
        <p:spPr>
          <a:xfrm>
            <a:off x="7132320" y="1709928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livello di evidenza più solido</a:t>
            </a:r>
            <a:endParaRPr lang="en-US" sz="1350" dirty="0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234A0A2E-E971-33C3-24C0-3DEFE229F420}"/>
              </a:ext>
            </a:extLst>
          </p:cNvPr>
          <p:cNvSpPr/>
          <p:nvPr/>
        </p:nvSpPr>
        <p:spPr>
          <a:xfrm>
            <a:off x="7132320" y="2075688"/>
            <a:ext cx="4434840" cy="886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RCT con follow-up a 10 anni (SM-BOSS, SLEEVEPASS) e </a:t>
            </a:r>
            <a:r>
              <a:rPr lang="en-US" sz="1050" dirty="0" err="1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coorte</a:t>
            </a: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prospettica</a:t>
            </a: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SOS con oltre 25 anni di dati</a:t>
            </a:r>
            <a:endParaRPr lang="en-US" sz="1050" dirty="0"/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8CBEF915-2434-A353-B467-7E85D50CD228}"/>
              </a:ext>
            </a:extLst>
          </p:cNvPr>
          <p:cNvSpPr/>
          <p:nvPr/>
        </p:nvSpPr>
        <p:spPr>
          <a:xfrm>
            <a:off x="1371600" y="3145536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Controllo superiore del reflusso</a:t>
            </a:r>
            <a:endParaRPr lang="en-US" sz="1350" dirty="0"/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56C0288F-015A-DC25-FE65-D5A93A17C41B}"/>
              </a:ext>
            </a:extLst>
          </p:cNvPr>
          <p:cNvSpPr/>
          <p:nvPr/>
        </p:nvSpPr>
        <p:spPr>
          <a:xfrm>
            <a:off x="1371600" y="3511296"/>
            <a:ext cx="4434840" cy="886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 rispetto alla sleeve sia, nella chirurgia revisionale, spesso anche rispetto all'OAGB</a:t>
            </a:r>
            <a:endParaRPr lang="en-US" sz="1050" dirty="0"/>
          </a:p>
        </p:txBody>
      </p:sp>
      <p:sp>
        <p:nvSpPr>
          <p:cNvPr id="35" name="Text 12">
            <a:extLst>
              <a:ext uri="{FF2B5EF4-FFF2-40B4-BE49-F238E27FC236}">
                <a16:creationId xmlns:a16="http://schemas.microsoft.com/office/drawing/2014/main" id="{1BD83CBE-AF78-441F-AB77-0452224799CA}"/>
              </a:ext>
            </a:extLst>
          </p:cNvPr>
          <p:cNvSpPr/>
          <p:nvPr/>
        </p:nvSpPr>
        <p:spPr>
          <a:xfrm>
            <a:off x="7132320" y="3145536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Beneficio di sopravvivenza</a:t>
            </a:r>
            <a:endParaRPr lang="en-US" sz="1350" dirty="0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827CF76A-6773-B35C-EC90-67FC89AEB837}"/>
              </a:ext>
            </a:extLst>
          </p:cNvPr>
          <p:cNvSpPr/>
          <p:nvPr/>
        </p:nvSpPr>
        <p:spPr>
          <a:xfrm>
            <a:off x="7132320" y="3511296"/>
            <a:ext cx="4434840" cy="886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remissione del diabete post-RYGB si traduce in una riduzione documentata della mortalità (SOS)</a:t>
            </a:r>
            <a:endParaRPr lang="en-US" sz="1050" dirty="0"/>
          </a:p>
        </p:txBody>
      </p:sp>
      <p:sp>
        <p:nvSpPr>
          <p:cNvPr id="43" name="Text 15">
            <a:extLst>
              <a:ext uri="{FF2B5EF4-FFF2-40B4-BE49-F238E27FC236}">
                <a16:creationId xmlns:a16="http://schemas.microsoft.com/office/drawing/2014/main" id="{BEF90631-8955-1636-0BE0-C60027899812}"/>
              </a:ext>
            </a:extLst>
          </p:cNvPr>
          <p:cNvSpPr/>
          <p:nvPr/>
        </p:nvSpPr>
        <p:spPr>
          <a:xfrm>
            <a:off x="1371600" y="4581144"/>
            <a:ext cx="4182177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other bricks in MBS wall: </a:t>
            </a:r>
            <a:r>
              <a:rPr lang="en-US" sz="135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evidenza</a:t>
            </a: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poco </a:t>
            </a:r>
            <a:r>
              <a:rPr lang="en-US" sz="135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solida</a:t>
            </a: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35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nel</a:t>
            </a: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35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lungo</a:t>
            </a: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35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termine</a:t>
            </a:r>
            <a:endParaRPr lang="en-US" sz="1350" dirty="0"/>
          </a:p>
        </p:txBody>
      </p:sp>
      <p:sp>
        <p:nvSpPr>
          <p:cNvPr id="45" name="Text 16">
            <a:extLst>
              <a:ext uri="{FF2B5EF4-FFF2-40B4-BE49-F238E27FC236}">
                <a16:creationId xmlns:a16="http://schemas.microsoft.com/office/drawing/2014/main" id="{E284E8A1-B5BD-BB39-B671-9FA87CACD2C9}"/>
              </a:ext>
            </a:extLst>
          </p:cNvPr>
          <p:cNvSpPr/>
          <p:nvPr/>
        </p:nvSpPr>
        <p:spPr>
          <a:xfrm>
            <a:off x="1371600" y="4946904"/>
            <a:ext cx="4434840" cy="886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OAGB e SADI-S mostrano risultati metabolici promettenti, ma con follow-up ancora breve e pochi RCT</a:t>
            </a:r>
            <a:endParaRPr lang="en-US" sz="1050" dirty="0"/>
          </a:p>
        </p:txBody>
      </p:sp>
      <p:sp>
        <p:nvSpPr>
          <p:cNvPr id="51" name="Text 18">
            <a:extLst>
              <a:ext uri="{FF2B5EF4-FFF2-40B4-BE49-F238E27FC236}">
                <a16:creationId xmlns:a16="http://schemas.microsoft.com/office/drawing/2014/main" id="{FC7B7498-8B35-9BEE-5FE2-932DB3EB432D}"/>
              </a:ext>
            </a:extLst>
          </p:cNvPr>
          <p:cNvSpPr/>
          <p:nvPr/>
        </p:nvSpPr>
        <p:spPr>
          <a:xfrm>
            <a:off x="7132320" y="4581144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Profilo di sicurezza consolidato</a:t>
            </a:r>
            <a:endParaRPr lang="en-US" sz="1350" dirty="0"/>
          </a:p>
        </p:txBody>
      </p:sp>
      <p:sp>
        <p:nvSpPr>
          <p:cNvPr id="53" name="Text 19">
            <a:extLst>
              <a:ext uri="{FF2B5EF4-FFF2-40B4-BE49-F238E27FC236}">
                <a16:creationId xmlns:a16="http://schemas.microsoft.com/office/drawing/2014/main" id="{FF81520C-6D8A-1F41-1371-CF4388061E87}"/>
              </a:ext>
            </a:extLst>
          </p:cNvPr>
          <p:cNvSpPr/>
          <p:nvPr/>
        </p:nvSpPr>
        <p:spPr>
          <a:xfrm>
            <a:off x="7132320" y="4946904"/>
            <a:ext cx="4434840" cy="886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Decadi di utilizzo su larga scala ne definiscono un profilo di rischio ben caratterizzato</a:t>
            </a:r>
            <a:endParaRPr lang="en-US" sz="1050" dirty="0"/>
          </a:p>
        </p:txBody>
      </p:sp>
      <p:pic>
        <p:nvPicPr>
          <p:cNvPr id="57" name="Immagine 56" descr="icone raffigurante tempo e durabilità un' simbolo di duraturo prestazione  70497103 Arte vettoriale a Vecteezy">
            <a:extLst>
              <a:ext uri="{FF2B5EF4-FFF2-40B4-BE49-F238E27FC236}">
                <a16:creationId xmlns:a16="http://schemas.microsoft.com/office/drawing/2014/main" id="{8F1FE900-AE80-D0C4-67DF-27251393BF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95" t="5272" r="64597" b="54133"/>
          <a:stretch>
            <a:fillRect/>
          </a:stretch>
        </p:blipFill>
        <p:spPr>
          <a:xfrm>
            <a:off x="351809" y="1837942"/>
            <a:ext cx="902290" cy="822961"/>
          </a:xfrm>
          <a:prstGeom prst="rect">
            <a:avLst/>
          </a:prstGeom>
        </p:spPr>
      </p:pic>
      <p:pic>
        <p:nvPicPr>
          <p:cNvPr id="59" name="Immagine 58" descr="2,7 mila immagini, foto stock e illustrazioni esenti da diritti d'autore a  tema Acid reflux icon | Shutterstock">
            <a:extLst>
              <a:ext uri="{FF2B5EF4-FFF2-40B4-BE49-F238E27FC236}">
                <a16:creationId xmlns:a16="http://schemas.microsoft.com/office/drawing/2014/main" id="{D4ECC74D-E37A-E252-4CCC-DBC8D9FEB7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71" t="12881" r="54731" b="20948"/>
          <a:stretch>
            <a:fillRect/>
          </a:stretch>
        </p:blipFill>
        <p:spPr>
          <a:xfrm>
            <a:off x="111202" y="2993940"/>
            <a:ext cx="1142897" cy="1203158"/>
          </a:xfrm>
          <a:prstGeom prst="rect">
            <a:avLst/>
          </a:prstGeom>
        </p:spPr>
      </p:pic>
      <p:pic>
        <p:nvPicPr>
          <p:cNvPr id="61" name="Immagine 60">
            <a:extLst>
              <a:ext uri="{FF2B5EF4-FFF2-40B4-BE49-F238E27FC236}">
                <a16:creationId xmlns:a16="http://schemas.microsoft.com/office/drawing/2014/main" id="{D2C64992-051B-71C9-1369-FCCC471B67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063" t="19326" r="15761" b="16933"/>
          <a:stretch>
            <a:fillRect/>
          </a:stretch>
        </p:blipFill>
        <p:spPr>
          <a:xfrm>
            <a:off x="229126" y="4530135"/>
            <a:ext cx="1147655" cy="1042416"/>
          </a:xfrm>
          <a:prstGeom prst="rect">
            <a:avLst/>
          </a:prstGeom>
        </p:spPr>
      </p:pic>
      <p:pic>
        <p:nvPicPr>
          <p:cNvPr id="64" name="Immagine 63" descr="Occhio, ti sto guardando, adesivo di sorveglianza per Home Store Laptop Motorcycle Helmet ToolBox Porta PC Boat Caravan #01 - Etsy Italia">
            <a:extLst>
              <a:ext uri="{FF2B5EF4-FFF2-40B4-BE49-F238E27FC236}">
                <a16:creationId xmlns:a16="http://schemas.microsoft.com/office/drawing/2014/main" id="{E6D0E823-DAF6-432F-8009-4A27E2324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0277" y="4410300"/>
            <a:ext cx="1162251" cy="1162251"/>
          </a:xfrm>
          <a:prstGeom prst="rect">
            <a:avLst/>
          </a:prstGeom>
        </p:spPr>
      </p:pic>
      <p:pic>
        <p:nvPicPr>
          <p:cNvPr id="65" name="Immagine 64" descr="Lifeguard icon stock vector. Illustration of emergency - 183589356">
            <a:extLst>
              <a:ext uri="{FF2B5EF4-FFF2-40B4-BE49-F238E27FC236}">
                <a16:creationId xmlns:a16="http://schemas.microsoft.com/office/drawing/2014/main" id="{EAB09F6B-5E14-AE42-F6DE-0CBE1A833D1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837" t="13890" r="14002" b="13441"/>
          <a:stretch>
            <a:fillRect/>
          </a:stretch>
        </p:blipFill>
        <p:spPr>
          <a:xfrm>
            <a:off x="5852160" y="2935812"/>
            <a:ext cx="1142897" cy="1150968"/>
          </a:xfrm>
          <a:prstGeom prst="rect">
            <a:avLst/>
          </a:prstGeom>
        </p:spPr>
      </p:pic>
      <p:pic>
        <p:nvPicPr>
          <p:cNvPr id="67" name="Immagine 66">
            <a:extLst>
              <a:ext uri="{FF2B5EF4-FFF2-40B4-BE49-F238E27FC236}">
                <a16:creationId xmlns:a16="http://schemas.microsoft.com/office/drawing/2014/main" id="{3D6A0BA5-D4AB-94D1-002D-EC35F08B96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2880" y="1908853"/>
            <a:ext cx="1213000" cy="5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943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588168"/>
            <a:ext cx="2281188" cy="1542448"/>
          </a:xfrm>
        </p:spPr>
        <p:txBody>
          <a:bodyPr>
            <a:normAutofit/>
          </a:bodyPr>
          <a:lstStyle/>
          <a:p>
            <a:pPr algn="ctr"/>
            <a:r>
              <a:rPr lang="it-IT" sz="3200" dirty="0"/>
              <a:t>Grazie</a:t>
            </a:r>
            <a:br>
              <a:rPr lang="it-IT" sz="3200" dirty="0"/>
            </a:br>
            <a:r>
              <a:rPr lang="it-IT" sz="3200" dirty="0"/>
              <a:t>per l’attenzione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F4F5D3C-DA29-2090-F0B2-3D69DDDF0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2034" y="481262"/>
            <a:ext cx="3339966" cy="50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627</TotalTime>
  <Words>3144</Words>
  <Application>Microsoft Office PowerPoint</Application>
  <PresentationFormat>Widescreen</PresentationFormat>
  <Paragraphs>284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4" baseType="lpstr">
      <vt:lpstr>Arial</vt:lpstr>
      <vt:lpstr>Calibri</vt:lpstr>
      <vt:lpstr>Cambria</vt:lpstr>
      <vt:lpstr>DejaVu Sans</vt:lpstr>
      <vt:lpstr>Times New Roman</vt:lpstr>
      <vt:lpstr>Wingdings</vt:lpstr>
      <vt:lpstr>RetrospectVTI</vt:lpstr>
      <vt:lpstr>Gastric bypass : perché rimane il punto di riferimento a 20 anni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Amanda Belluzzi</cp:lastModifiedBy>
  <cp:revision>50</cp:revision>
  <dcterms:created xsi:type="dcterms:W3CDTF">2022-02-27T17:36:31Z</dcterms:created>
  <dcterms:modified xsi:type="dcterms:W3CDTF">2026-09-18T07:20:18Z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